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073E2-6B76-41CC-ABB6-5554CDF3925C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3EF6-C710-4F20-9964-8977DED7C27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Application process for medicine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33264"/>
            <a:ext cx="8640960" cy="6076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400" dirty="0"/>
              <a:t>I dream that one day I will become a doctor. My entire life I have wondered about fixing biological problems within the human body, and from a young age this has always fascinated me.</a:t>
            </a:r>
            <a:br>
              <a:rPr lang="en-GB" sz="1400" dirty="0"/>
            </a:br>
            <a:r>
              <a:rPr lang="en-GB" sz="1400" dirty="0"/>
              <a:t>Independently arranging to shadow and observe a rheumatologist proved to be an invaluable experience, as the true nature of being a doctor was revealed to me. I was made aware of the extended working hours relating to the new doctor’s contract, the challenges of breaking bad news and the joys of delivering good news. I now know that having a system helps a great deal in a challenging situation, I was grateful to the doctor for teaching me the SPIKE pneumonic as guidance for delivering distressing diagnoses.</a:t>
            </a:r>
            <a:br>
              <a:rPr lang="en-GB" sz="1400" dirty="0"/>
            </a:br>
            <a:r>
              <a:rPr lang="en-GB" sz="1400" dirty="0"/>
              <a:t>I was fortunate to present my research work and teach the fellow students at a medical conference organised by the MOMs at Manchester University. I am keen to keep un to date with new techniques and ideas in healthcare, leading me to independently research about the “</a:t>
            </a:r>
            <a:r>
              <a:rPr lang="en-GB" sz="1400" dirty="0" err="1"/>
              <a:t>Lifebox</a:t>
            </a:r>
            <a:r>
              <a:rPr lang="en-GB" sz="1400" dirty="0"/>
              <a:t>". I was made aware of the danger of the unsafe use of anaesthesia and the life-saving time the pulse </a:t>
            </a:r>
            <a:r>
              <a:rPr lang="en-GB" sz="1400" dirty="0" err="1"/>
              <a:t>oximeter</a:t>
            </a:r>
            <a:r>
              <a:rPr lang="en-GB" sz="1400" dirty="0"/>
              <a:t> provides before any damage, injury or death. I have gained an insight into how such a small, cheap device can make surgery safer. My work was deemed a high enough standard to win the prize on my talk.</a:t>
            </a:r>
            <a:br>
              <a:rPr lang="en-GB" sz="1400" dirty="0"/>
            </a:br>
            <a:r>
              <a:rPr lang="en-GB" sz="1400" dirty="0"/>
              <a:t> </a:t>
            </a:r>
            <a:br>
              <a:rPr lang="en-GB" sz="1400" dirty="0"/>
            </a:br>
            <a:r>
              <a:rPr lang="en-GB" sz="1400" dirty="0"/>
              <a:t>Attending the Oxford University Pembroke Summer School enriched my knowledge about science by attending lectures and courses. During my research work on marine biology, I gained experience about how to research at degree level. The Salford University Chemistry Summer School gave me confidence in my lab skills as I attended many riveting experiments such as making </a:t>
            </a:r>
            <a:r>
              <a:rPr lang="en-GB" sz="1400" dirty="0" err="1"/>
              <a:t>paracetamol</a:t>
            </a:r>
            <a:r>
              <a:rPr lang="en-GB" sz="1400" dirty="0"/>
              <a:t> in which I performed exceptionally well.</a:t>
            </a:r>
            <a:br>
              <a:rPr lang="en-GB" sz="1400" dirty="0"/>
            </a:br>
            <a:r>
              <a:rPr lang="en-GB" sz="1400" dirty="0"/>
              <a:t> </a:t>
            </a:r>
            <a:br>
              <a:rPr lang="en-GB" sz="1400" dirty="0"/>
            </a:br>
            <a:r>
              <a:rPr lang="en-GB" sz="1400" dirty="0"/>
              <a:t>My weekly voluntary work at 'the Fed', with an elderly woman, complimented my experiences at the hospital, as I had a chance to get to know the patient even further. Allowing me to form a personal relationship with her and understand some of the challenges of living with dementia. I saw how kindly acts can change a patient's mood and resolve. Exposure to difficult medical situations only acted to strengthen my determination to pursue a career as a doctor. I was able to enhance my communication skills during this period by conversing with the patient regularly. She did not allow her condition to hold her back; she instead strives to do more than expected and keep running her life in the same way as before. I was awarded a prize for my voluntary work by the Fed.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500" dirty="0">
                <a:cs typeface="Arial" pitchFamily="34" charset="0"/>
              </a:rPr>
              <a:t>Being a member of the British Red Cross emergency response gave me further insight into different ways of supporting people; I acquired essential first aid skills which increased my confidence to provide care to the public. Giving mental health support to people proved to me that I am able to deal and provide help with a variety of cases.</a:t>
            </a:r>
            <a:br>
              <a:rPr lang="en-GB" sz="1500" dirty="0">
                <a:cs typeface="Arial" pitchFamily="34" charset="0"/>
              </a:rPr>
            </a:br>
            <a:r>
              <a:rPr lang="en-GB" sz="1500" dirty="0">
                <a:cs typeface="Arial" pitchFamily="34" charset="0"/>
              </a:rPr>
              <a:t> </a:t>
            </a:r>
            <a:br>
              <a:rPr lang="en-GB" sz="1500" dirty="0">
                <a:cs typeface="Arial" pitchFamily="34" charset="0"/>
              </a:rPr>
            </a:br>
            <a:r>
              <a:rPr lang="en-GB" sz="1500" dirty="0">
                <a:cs typeface="Arial" pitchFamily="34" charset="0"/>
              </a:rPr>
              <a:t>Moving from Israel at age of 16 and making the UK my home in August 2014 was a big upheaval but I was quick to adapt and managed to settle quickly. Following on from Israel, I continued to be a leader in the '</a:t>
            </a:r>
            <a:r>
              <a:rPr lang="en-GB" sz="1500" dirty="0" err="1">
                <a:cs typeface="Arial" pitchFamily="34" charset="0"/>
              </a:rPr>
              <a:t>Tzofim</a:t>
            </a:r>
            <a:r>
              <a:rPr lang="en-GB" sz="1500" dirty="0">
                <a:cs typeface="Arial" pitchFamily="34" charset="0"/>
              </a:rPr>
              <a:t>', Israeli youth movement which is the Israeli version of the British 'Scouts'. This allows me to enhance my leadership qualities. I played a large part in organising and participating in voluntary work at the rescue centre for an Ethiopian community, a role which required a great deal of maturity and responsibility.</a:t>
            </a:r>
            <a:br>
              <a:rPr lang="en-GB" sz="1500" dirty="0">
                <a:cs typeface="Arial" pitchFamily="34" charset="0"/>
              </a:rPr>
            </a:br>
            <a:r>
              <a:rPr lang="en-GB" sz="1500" dirty="0">
                <a:cs typeface="Arial" pitchFamily="34" charset="0"/>
              </a:rPr>
              <a:t> </a:t>
            </a:r>
            <a:br>
              <a:rPr lang="en-GB" sz="1500" dirty="0">
                <a:cs typeface="Arial" pitchFamily="34" charset="0"/>
              </a:rPr>
            </a:br>
            <a:r>
              <a:rPr lang="en-GB" sz="1500" dirty="0">
                <a:cs typeface="Arial" pitchFamily="34" charset="0"/>
              </a:rPr>
              <a:t>To unwind from academia, I enjoy playing the euphonium, trombone and trumpet for the past 10 years and won the best brass player of the year in 2014 by the music department in Beer </a:t>
            </a:r>
            <a:r>
              <a:rPr lang="en-GB" sz="1500" dirty="0" err="1">
                <a:cs typeface="Arial" pitchFamily="34" charset="0"/>
              </a:rPr>
              <a:t>Sheva</a:t>
            </a:r>
            <a:r>
              <a:rPr lang="en-GB" sz="1500" dirty="0">
                <a:cs typeface="Arial" pitchFamily="34" charset="0"/>
              </a:rPr>
              <a:t>. Having played in professional jazz band and orchestra, I was given the opportunity to meet new people, relieve stress and be part of a team sharing the same goal-understanding how to work as a team. I was able to travel to Germany and London to perform with my orchestra at different</a:t>
            </a:r>
            <a:br>
              <a:rPr lang="en-GB" sz="1500" dirty="0">
                <a:cs typeface="Arial" pitchFamily="34" charset="0"/>
              </a:rPr>
            </a:br>
            <a:r>
              <a:rPr lang="en-GB" sz="1500" dirty="0">
                <a:cs typeface="Arial" pitchFamily="34" charset="0"/>
              </a:rPr>
              <a:t>concerts.</a:t>
            </a:r>
            <a:br>
              <a:rPr lang="en-GB" sz="1500" dirty="0">
                <a:cs typeface="Arial" pitchFamily="34" charset="0"/>
              </a:rPr>
            </a:br>
            <a:r>
              <a:rPr lang="en-GB" sz="1500" dirty="0">
                <a:cs typeface="Arial" pitchFamily="34" charset="0"/>
              </a:rPr>
              <a:t> </a:t>
            </a:r>
            <a:br>
              <a:rPr lang="en-GB" sz="1500" dirty="0">
                <a:cs typeface="Arial" pitchFamily="34" charset="0"/>
              </a:rPr>
            </a:br>
            <a:r>
              <a:rPr lang="en-GB" sz="1500" dirty="0">
                <a:cs typeface="Arial" pitchFamily="34" charset="0"/>
              </a:rPr>
              <a:t>I strive to join this noble profession and with a lifetime of learning, I intend to make the world a healthier place one patient at a time.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Admission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sz="4000" b="1" u="sng" dirty="0" smtClean="0">
                <a:solidFill>
                  <a:schemeClr val="accent1">
                    <a:lumMod val="75000"/>
                  </a:schemeClr>
                </a:solidFill>
              </a:rPr>
              <a:t>UKCAT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The test is designed to give information on the candidates' cognitive abilities through four reasoning tests, 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  <a:t>with</a:t>
            </a:r>
          </a:p>
          <a:p>
            <a:pPr>
              <a:buNone/>
            </a:pP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fifth test, the situational judgement test testing attitudes and professional behaviour.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•Registration and booking opens  -1 May 2018</a:t>
            </a:r>
            <a:br>
              <a:rPr lang="en-GB" dirty="0"/>
            </a:br>
            <a:r>
              <a:rPr lang="en-GB" dirty="0"/>
              <a:t>•Testing begins -2 July 2018</a:t>
            </a:r>
            <a:br>
              <a:rPr lang="en-GB" dirty="0"/>
            </a:br>
            <a:r>
              <a:rPr lang="en-GB" dirty="0"/>
              <a:t>•Last testing date -2 October 2018</a:t>
            </a:r>
            <a:br>
              <a:rPr lang="en-GB" dirty="0"/>
            </a:br>
            <a:r>
              <a:rPr lang="en-GB" dirty="0"/>
              <a:t>•UCAS application deadline-15 October 2018</a:t>
            </a:r>
            <a:br>
              <a:rPr lang="en-GB" dirty="0"/>
            </a:br>
            <a:r>
              <a:rPr lang="en-GB" dirty="0"/>
              <a:t>•Results delivered to universities-Early November 2018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sz="4000" dirty="0"/>
              <a:t> </a:t>
            </a:r>
            <a:br>
              <a:rPr lang="en-GB" sz="4000" dirty="0"/>
            </a:br>
            <a:r>
              <a:rPr lang="en-GB" sz="4000" dirty="0"/>
              <a:t> </a:t>
            </a:r>
            <a:endParaRPr lang="en-GB" sz="4000" dirty="0" smtClean="0"/>
          </a:p>
          <a:p>
            <a:pPr>
              <a:buNone/>
            </a:pPr>
            <a:r>
              <a:rPr lang="en-GB" sz="4000" u="sng" dirty="0" smtClean="0">
                <a:solidFill>
                  <a:schemeClr val="accent5">
                    <a:lumMod val="75000"/>
                  </a:schemeClr>
                </a:solidFill>
              </a:rPr>
              <a:t>BMAT</a:t>
            </a:r>
            <a:r>
              <a:rPr lang="en-GB" sz="4000" dirty="0" smtClean="0">
                <a:solidFill>
                  <a:schemeClr val="accent5">
                    <a:lumMod val="75000"/>
                  </a:schemeClr>
                </a:solidFill>
              </a:rPr>
              <a:t>-results </a:t>
            </a:r>
            <a:r>
              <a:rPr lang="en-GB" sz="4000" dirty="0">
                <a:solidFill>
                  <a:schemeClr val="accent5">
                    <a:lumMod val="75000"/>
                  </a:schemeClr>
                </a:solidFill>
              </a:rPr>
              <a:t>are used in a variety of ways by the different institutions using it: for </a:t>
            </a:r>
            <a:r>
              <a:rPr lang="en-GB" sz="4000" dirty="0" smtClean="0">
                <a:solidFill>
                  <a:schemeClr val="accent5">
                    <a:lumMod val="75000"/>
                  </a:schemeClr>
                </a:solidFill>
              </a:rPr>
              <a:t>example,</a:t>
            </a:r>
          </a:p>
          <a:p>
            <a:pPr>
              <a:buNone/>
            </a:pPr>
            <a:r>
              <a:rPr lang="en-GB" sz="4000" dirty="0" smtClean="0">
                <a:solidFill>
                  <a:schemeClr val="accent5">
                    <a:lumMod val="75000"/>
                  </a:schemeClr>
                </a:solidFill>
              </a:rPr>
              <a:t>Oxford University combines </a:t>
            </a:r>
            <a:r>
              <a:rPr lang="en-GB" sz="4000" dirty="0">
                <a:solidFill>
                  <a:schemeClr val="accent5">
                    <a:lumMod val="75000"/>
                  </a:schemeClr>
                </a:solidFill>
              </a:rPr>
              <a:t>the results with GCSE grades to decide who is called for interview.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•Entries Extranet opens- 1 September 2018</a:t>
            </a:r>
            <a:br>
              <a:rPr lang="en-GB" dirty="0"/>
            </a:br>
            <a:r>
              <a:rPr lang="en-GB" dirty="0"/>
              <a:t>•Last date for modified question paper requests- 30 September 2018</a:t>
            </a:r>
            <a:br>
              <a:rPr lang="en-GB" dirty="0"/>
            </a:br>
            <a:r>
              <a:rPr lang="en-GB" dirty="0"/>
              <a:t>•Standard entry closing date- 1 October 2018</a:t>
            </a:r>
            <a:br>
              <a:rPr lang="en-GB" dirty="0"/>
            </a:br>
            <a:r>
              <a:rPr lang="en-GB" dirty="0"/>
              <a:t>•Last date for BMAT entries-15 October 2018</a:t>
            </a:r>
            <a:br>
              <a:rPr lang="en-GB" dirty="0"/>
            </a:br>
            <a:r>
              <a:rPr lang="en-GB" dirty="0"/>
              <a:t>•BMAT takes place- 31 October 2018</a:t>
            </a:r>
            <a:br>
              <a:rPr lang="en-GB" dirty="0"/>
            </a:br>
            <a:r>
              <a:rPr lang="en-GB" dirty="0"/>
              <a:t>•BMAT results released- 23 November 2018 (9AM)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Choosing A Medical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Investigate course length and fees </a:t>
            </a:r>
            <a:r>
              <a:rPr lang="en-GB" dirty="0"/>
              <a:t>(Most medical schools charge £9,000 per year tuition fees, but fees may differ for Scottish students and non-EU students)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•</a:t>
            </a:r>
            <a:r>
              <a:rPr lang="en-GB" dirty="0">
                <a:solidFill>
                  <a:schemeClr val="accent1"/>
                </a:solidFill>
              </a:rPr>
              <a:t>Think about how you’d like to learn Medicine </a:t>
            </a:r>
            <a:r>
              <a:rPr lang="en-GB" dirty="0"/>
              <a:t>(PBL, integrated and traditional)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•</a:t>
            </a:r>
            <a:r>
              <a:rPr lang="en-GB" dirty="0">
                <a:solidFill>
                  <a:schemeClr val="accent1"/>
                </a:solidFill>
              </a:rPr>
              <a:t>Think about how you’d like to learn Medicine</a:t>
            </a:r>
            <a:r>
              <a:rPr lang="en-GB" dirty="0"/>
              <a:t>(Do you want to be close to home? Do you want to move as far away as possible? Do you want to live in a city or in a campus environment?)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Problem-Based Learning (PBL)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You will have lectures, but they will be supplementary, rather than the focus of your studies. The basic structure of PBL: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   ▪    In </a:t>
            </a:r>
            <a:r>
              <a:rPr lang="en-GB" dirty="0">
                <a:solidFill>
                  <a:schemeClr val="accent1"/>
                </a:solidFill>
              </a:rPr>
              <a:t>small groups</a:t>
            </a:r>
            <a:r>
              <a:rPr lang="en-GB" dirty="0"/>
              <a:t>, you are </a:t>
            </a:r>
            <a:r>
              <a:rPr lang="en-GB" dirty="0">
                <a:solidFill>
                  <a:schemeClr val="accent1"/>
                </a:solidFill>
              </a:rPr>
              <a:t>presented with a ‘problem’ or case study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   ▪    Your group will brainstorm </a:t>
            </a:r>
            <a:r>
              <a:rPr lang="en-GB" dirty="0">
                <a:solidFill>
                  <a:schemeClr val="accent1"/>
                </a:solidFill>
              </a:rPr>
              <a:t>possible hypotheses and solutions</a:t>
            </a:r>
            <a:r>
              <a:rPr lang="en-GB" dirty="0"/>
              <a:t>, and </a:t>
            </a:r>
            <a:r>
              <a:rPr lang="en-GB" dirty="0">
                <a:solidFill>
                  <a:schemeClr val="accent1"/>
                </a:solidFill>
              </a:rPr>
              <a:t>decide what </a:t>
            </a:r>
            <a:r>
              <a:rPr lang="en-GB" b="1" dirty="0">
                <a:solidFill>
                  <a:schemeClr val="tx2"/>
                </a:solidFill>
              </a:rPr>
              <a:t>you’ll</a:t>
            </a:r>
            <a:r>
              <a:rPr lang="en-GB" dirty="0">
                <a:solidFill>
                  <a:schemeClr val="accent1"/>
                </a:solidFill>
              </a:rPr>
              <a:t> need to learn </a:t>
            </a:r>
            <a:r>
              <a:rPr lang="en-GB" dirty="0"/>
              <a:t>in order to ‘solve’ the problem at hand. These are called your ‘learning objectives’.</a:t>
            </a:r>
            <a:br>
              <a:rPr lang="en-GB" dirty="0"/>
            </a:br>
            <a:r>
              <a:rPr lang="en-GB" dirty="0"/>
              <a:t>   ▪    The key difference between PBL and other methods of study is that you come up with </a:t>
            </a:r>
            <a:r>
              <a:rPr lang="en-GB" b="1" dirty="0">
                <a:solidFill>
                  <a:schemeClr val="tx2"/>
                </a:solidFill>
              </a:rPr>
              <a:t>your</a:t>
            </a:r>
            <a:r>
              <a:rPr lang="en-GB" dirty="0">
                <a:solidFill>
                  <a:schemeClr val="accent1"/>
                </a:solidFill>
              </a:rPr>
              <a:t> own learning objectives </a:t>
            </a:r>
            <a:r>
              <a:rPr lang="en-GB" dirty="0"/>
              <a:t>based on the cues in the scenarios you are presented with.</a:t>
            </a:r>
            <a:br>
              <a:rPr lang="en-GB" dirty="0"/>
            </a:br>
            <a:r>
              <a:rPr lang="en-GB" dirty="0"/>
              <a:t>   ▪    </a:t>
            </a:r>
            <a:r>
              <a:rPr lang="en-GB" b="1" dirty="0">
                <a:solidFill>
                  <a:schemeClr val="tx2"/>
                </a:solidFill>
              </a:rPr>
              <a:t>You</a:t>
            </a:r>
            <a:r>
              <a:rPr lang="en-GB" dirty="0">
                <a:solidFill>
                  <a:schemeClr val="accent1"/>
                </a:solidFill>
              </a:rPr>
              <a:t> go away and gather all of the information you need</a:t>
            </a:r>
            <a:r>
              <a:rPr lang="en-GB" dirty="0"/>
              <a:t>. This is usually in the form of private study and reading, but can also include lectures, teaching and clinical placements.</a:t>
            </a:r>
            <a:br>
              <a:rPr lang="en-GB" dirty="0"/>
            </a:br>
            <a:r>
              <a:rPr lang="en-GB" dirty="0"/>
              <a:t>   ▪    You then present your findings to your group and facilitator, and compare notes.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Case-Based Learning (CBL) is not the same as Problem-Based Learning (PBL). </a:t>
            </a:r>
            <a:r>
              <a:rPr lang="en-GB" dirty="0"/>
              <a:t>It is based on the same principals, but it focuses on learning within a clinical setting.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Traditional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Traditional courses have a clearly divided structure, with </a:t>
            </a:r>
            <a:r>
              <a:rPr lang="en-GB" dirty="0">
                <a:solidFill>
                  <a:srgbClr val="0E00C0"/>
                </a:solidFill>
              </a:rPr>
              <a:t>2 to 3 pre-clinical years </a:t>
            </a:r>
            <a:r>
              <a:rPr lang="en-GB" dirty="0"/>
              <a:t>followed by </a:t>
            </a:r>
            <a:r>
              <a:rPr lang="en-GB" dirty="0">
                <a:solidFill>
                  <a:schemeClr val="accent5"/>
                </a:solidFill>
              </a:rPr>
              <a:t>3 clinical years</a:t>
            </a:r>
            <a:r>
              <a:rPr lang="en-GB" dirty="0"/>
              <a:t>. Oxford and Cambridge Universities have traditional course structures.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•</a:t>
            </a:r>
            <a:r>
              <a:rPr lang="en-GB" dirty="0">
                <a:solidFill>
                  <a:srgbClr val="0E00C0"/>
                </a:solidFill>
              </a:rPr>
              <a:t>Lectures and tutorials at your medical school will make up the bulk of your first two or three years of study (as well as plenty of homework).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•These will be </a:t>
            </a:r>
            <a:r>
              <a:rPr lang="en-GB" dirty="0">
                <a:solidFill>
                  <a:srgbClr val="0E00C0"/>
                </a:solidFill>
              </a:rPr>
              <a:t>purely science-based </a:t>
            </a:r>
            <a:r>
              <a:rPr lang="en-GB" dirty="0"/>
              <a:t>and will not focus on individual cases. You will mainly be learning about the scientific theory of Medicine, covering lots of different disciplines.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•You will be taught </a:t>
            </a:r>
            <a:r>
              <a:rPr lang="en-GB" dirty="0">
                <a:solidFill>
                  <a:srgbClr val="0E00C0"/>
                </a:solidFill>
              </a:rPr>
              <a:t>modules in distinct scientific fields </a:t>
            </a:r>
            <a:r>
              <a:rPr lang="en-GB" dirty="0"/>
              <a:t>— things like Physiology, Biochemistry and Anatomy. This is unique to traditional schools.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•For the rest of your course you will be taught in </a:t>
            </a:r>
            <a:r>
              <a:rPr lang="en-GB" dirty="0">
                <a:solidFill>
                  <a:schemeClr val="accent5"/>
                </a:solidFill>
              </a:rPr>
              <a:t>clinical settings</a:t>
            </a:r>
            <a:r>
              <a:rPr lang="en-GB" dirty="0"/>
              <a:t>. These might include ward rounds or GP placements.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•There may still be </a:t>
            </a:r>
            <a:r>
              <a:rPr lang="en-GB" dirty="0">
                <a:solidFill>
                  <a:schemeClr val="accent5"/>
                </a:solidFill>
              </a:rPr>
              <a:t>some lectures and tutorials</a:t>
            </a:r>
            <a:r>
              <a:rPr lang="en-GB" dirty="0"/>
              <a:t> at this stage, but they will be complementary to your clinical learning.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Integrated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With an integrated course, </a:t>
            </a:r>
            <a:r>
              <a:rPr lang="en-GB" dirty="0">
                <a:solidFill>
                  <a:schemeClr val="accent1"/>
                </a:solidFill>
              </a:rPr>
              <a:t>scientific knowledge will be delivered alongside clinical training.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The main difference in terms of your academic work is that you learn the material by topic, rather than by discipline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u="sng" dirty="0"/>
              <a:t>This is the General Medical Council‘s recommended approach to Medicine – and most universities now use this method.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With integrated learning, the material is covered by looking at body systems or topics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The application – deadline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 smtClean="0">
                <a:solidFill>
                  <a:schemeClr val="accent1"/>
                </a:solidFill>
              </a:rPr>
              <a:t>Completed 2019 entry application can be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1"/>
                </a:solidFill>
              </a:rPr>
              <a:t>submitted to UCAS from September 2018 and 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1"/>
                </a:solidFill>
              </a:rPr>
              <a:t>will close on 15</a:t>
            </a:r>
            <a:r>
              <a:rPr lang="en-GB" b="1" baseline="30000" dirty="0" smtClean="0">
                <a:solidFill>
                  <a:schemeClr val="accent1"/>
                </a:solidFill>
              </a:rPr>
              <a:t>th</a:t>
            </a:r>
            <a:r>
              <a:rPr lang="en-GB" b="1" dirty="0" smtClean="0">
                <a:solidFill>
                  <a:schemeClr val="accent1"/>
                </a:solidFill>
              </a:rPr>
              <a:t> October 2018.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1"/>
                </a:solidFill>
              </a:rPr>
              <a:t>Exact dates will be announced in May 2018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u="sng" dirty="0">
                <a:solidFill>
                  <a:schemeClr val="tx2"/>
                </a:solidFill>
              </a:rPr>
              <a:t>Making an application to study medicine can be daunting and it will probably be!</a:t>
            </a:r>
            <a:br>
              <a:rPr lang="en-GB" b="1" u="sng" dirty="0">
                <a:solidFill>
                  <a:schemeClr val="tx2"/>
                </a:solidFill>
              </a:rPr>
            </a:br>
            <a:endParaRPr lang="en-GB" b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Start thinking about universities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You won’t need to choose your four universities officially until September!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u="sng" dirty="0"/>
              <a:t> </a:t>
            </a:r>
            <a:br>
              <a:rPr lang="en-GB" u="sng" dirty="0"/>
            </a:br>
            <a:r>
              <a:rPr lang="en-GB" u="sng" dirty="0"/>
              <a:t>Choosing a Medical School: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•UKCAT Score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 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•GCSE Grades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 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•Course Structure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 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•Interview Type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Entry requirements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•Generally, the minimum entry requirements to standard entry medicine </a:t>
            </a:r>
            <a:r>
              <a:rPr lang="en-GB" dirty="0">
                <a:solidFill>
                  <a:schemeClr val="accent1"/>
                </a:solidFill>
              </a:rPr>
              <a:t>are three As at A level </a:t>
            </a:r>
            <a:r>
              <a:rPr lang="en-GB" dirty="0"/>
              <a:t>or equivalent qualifications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• </a:t>
            </a:r>
            <a:r>
              <a:rPr lang="en-GB" dirty="0">
                <a:solidFill>
                  <a:schemeClr val="accent1"/>
                </a:solidFill>
              </a:rPr>
              <a:t>One subject, sometimes two, must be in a lab-based science</a:t>
            </a:r>
            <a:r>
              <a:rPr lang="en-GB" dirty="0"/>
              <a:t> (this means chemistry or biology) and some medical schools also require maths or physics at A level.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• </a:t>
            </a:r>
            <a:r>
              <a:rPr lang="en-GB" dirty="0">
                <a:solidFill>
                  <a:schemeClr val="accent1"/>
                </a:solidFill>
              </a:rPr>
              <a:t>Grades at GCSE (B in Maths &amp; B in English language)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Work experience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•voluntary work</a:t>
            </a:r>
            <a:br>
              <a:rPr lang="en-GB" dirty="0" smtClean="0"/>
            </a:br>
            <a:r>
              <a:rPr lang="en-GB" dirty="0" smtClean="0"/>
              <a:t>•Paid job</a:t>
            </a:r>
            <a:br>
              <a:rPr lang="en-GB" dirty="0" smtClean="0"/>
            </a:br>
            <a:r>
              <a:rPr lang="en-GB" dirty="0" smtClean="0"/>
              <a:t>•Shadowing doctors or healthcare profession</a:t>
            </a:r>
            <a:br>
              <a:rPr lang="en-GB" dirty="0" smtClean="0"/>
            </a:br>
            <a:r>
              <a:rPr lang="en-GB" dirty="0" smtClean="0"/>
              <a:t>•Running societies in school</a:t>
            </a:r>
            <a:br>
              <a:rPr lang="en-GB" dirty="0" smtClean="0"/>
            </a:br>
            <a:r>
              <a:rPr lang="en-GB" dirty="0" smtClean="0"/>
              <a:t>•After school activities</a:t>
            </a:r>
            <a:br>
              <a:rPr lang="en-GB" dirty="0" smtClean="0"/>
            </a:br>
            <a:r>
              <a:rPr lang="en-GB" dirty="0" smtClean="0"/>
              <a:t> </a:t>
            </a:r>
            <a:br>
              <a:rPr lang="en-GB" dirty="0" smtClean="0"/>
            </a:br>
            <a:r>
              <a:rPr lang="en-GB" b="1" dirty="0" smtClean="0">
                <a:solidFill>
                  <a:schemeClr val="accent1"/>
                </a:solidFill>
              </a:rPr>
              <a:t>The work experience needed for medicine is one that you can reflect on and should somehow relate into the medical field.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Why is medical work experience so important</a:t>
            </a:r>
            <a:r>
              <a:rPr lang="en-GB" b="1" dirty="0" smtClean="0">
                <a:solidFill>
                  <a:schemeClr val="tx2"/>
                </a:solidFill>
              </a:rPr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35280" cy="5040560"/>
          </a:xfrm>
        </p:spPr>
        <p:txBody>
          <a:bodyPr>
            <a:noAutofit/>
          </a:bodyPr>
          <a:lstStyle/>
          <a:p>
            <a:r>
              <a:rPr lang="en-GB" sz="1600" dirty="0">
                <a:solidFill>
                  <a:schemeClr val="accent1"/>
                </a:solidFill>
              </a:rPr>
              <a:t>Work experience is important as it demonstrates that you have awareness of what working in the health service is really like.</a:t>
            </a:r>
            <a:br>
              <a:rPr lang="en-GB" sz="1600" dirty="0">
                <a:solidFill>
                  <a:schemeClr val="accent1"/>
                </a:solidFill>
              </a:rPr>
            </a:br>
            <a:r>
              <a:rPr lang="en-GB" sz="1600" dirty="0">
                <a:solidFill>
                  <a:schemeClr val="accent1"/>
                </a:solidFill>
              </a:rPr>
              <a:t>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It will also give you a good opportunity to </a:t>
            </a:r>
            <a:r>
              <a:rPr lang="en-GB" sz="1600" dirty="0">
                <a:solidFill>
                  <a:schemeClr val="accent1"/>
                </a:solidFill>
              </a:rPr>
              <a:t>develop your communication skills </a:t>
            </a:r>
            <a:r>
              <a:rPr lang="en-GB" sz="1600" dirty="0"/>
              <a:t>and experience working with a huge range of people from all sorts of different backgrounds. As well as demonstrating </a:t>
            </a:r>
            <a:r>
              <a:rPr lang="en-GB" sz="1600" dirty="0">
                <a:solidFill>
                  <a:schemeClr val="accent1"/>
                </a:solidFill>
              </a:rPr>
              <a:t>your enthusiasm for your career choice</a:t>
            </a:r>
            <a:r>
              <a:rPr lang="en-GB" sz="1600" dirty="0"/>
              <a:t>, they are key skills which universities will be looking for in your UCAS form.</a:t>
            </a:r>
            <a:br>
              <a:rPr lang="en-GB" sz="1600" dirty="0"/>
            </a:br>
            <a:r>
              <a:rPr lang="en-GB" sz="1600" u="sng" dirty="0">
                <a:solidFill>
                  <a:schemeClr val="accent1"/>
                </a:solidFill>
              </a:rPr>
              <a:t> </a:t>
            </a:r>
            <a:br>
              <a:rPr lang="en-GB" sz="1600" u="sng" dirty="0">
                <a:solidFill>
                  <a:schemeClr val="accent1"/>
                </a:solidFill>
              </a:rPr>
            </a:br>
            <a:r>
              <a:rPr lang="en-GB" sz="1600" b="1" u="sng" dirty="0"/>
              <a:t>The placement should help you to: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   •    Gain </a:t>
            </a:r>
            <a:r>
              <a:rPr lang="en-GB" sz="1600" dirty="0">
                <a:solidFill>
                  <a:schemeClr val="accent1"/>
                </a:solidFill>
              </a:rPr>
              <a:t>a realistic awareness </a:t>
            </a:r>
            <a:r>
              <a:rPr lang="en-GB" sz="1600" dirty="0"/>
              <a:t>of the everyday realities of life in the health service</a:t>
            </a:r>
            <a:br>
              <a:rPr lang="en-GB" sz="1600" dirty="0"/>
            </a:br>
            <a:r>
              <a:rPr lang="en-GB" sz="1600" dirty="0"/>
              <a:t>   •    Acquire knowledge about </a:t>
            </a:r>
            <a:r>
              <a:rPr lang="en-GB" sz="1600" dirty="0">
                <a:solidFill>
                  <a:schemeClr val="accent1"/>
                </a:solidFill>
              </a:rPr>
              <a:t>your own abilities and limitations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   •    </a:t>
            </a:r>
            <a:r>
              <a:rPr lang="en-GB" sz="1600" dirty="0">
                <a:solidFill>
                  <a:schemeClr val="accent1"/>
                </a:solidFill>
              </a:rPr>
              <a:t>Communicate</a:t>
            </a:r>
            <a:r>
              <a:rPr lang="en-GB" sz="1600" dirty="0"/>
              <a:t> well with all sorts of different people</a:t>
            </a:r>
            <a:br>
              <a:rPr lang="en-GB" sz="1600" dirty="0"/>
            </a:br>
            <a:r>
              <a:rPr lang="en-GB" sz="1600" dirty="0"/>
              <a:t>   •    </a:t>
            </a:r>
            <a:r>
              <a:rPr lang="en-GB" sz="1600" dirty="0">
                <a:solidFill>
                  <a:schemeClr val="accent1"/>
                </a:solidFill>
              </a:rPr>
              <a:t>Take responsibility </a:t>
            </a:r>
            <a:r>
              <a:rPr lang="en-GB" sz="1600" dirty="0"/>
              <a:t>for your learning and plan future goals</a:t>
            </a:r>
            <a:br>
              <a:rPr lang="en-GB" sz="1600" dirty="0"/>
            </a:br>
            <a:r>
              <a:rPr lang="en-GB" sz="1600" dirty="0"/>
              <a:t> </a:t>
            </a:r>
            <a:br>
              <a:rPr lang="en-GB" sz="1600" dirty="0"/>
            </a:br>
            <a:r>
              <a:rPr lang="en-GB" sz="1600" b="1" u="sng" dirty="0"/>
              <a:t>The placement should help you to learn about yourself: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   •   </a:t>
            </a:r>
            <a:r>
              <a:rPr lang="en-GB" sz="1600" dirty="0">
                <a:solidFill>
                  <a:schemeClr val="accent1"/>
                </a:solidFill>
              </a:rPr>
              <a:t> What are your strengths and weaknesses?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   •    Are you a good communicator?</a:t>
            </a:r>
            <a:br>
              <a:rPr lang="en-GB" sz="1600" dirty="0"/>
            </a:br>
            <a:r>
              <a:rPr lang="en-GB" sz="1600" dirty="0"/>
              <a:t>   •    Do you work well in a </a:t>
            </a:r>
            <a:r>
              <a:rPr lang="en-GB" sz="1600" dirty="0">
                <a:solidFill>
                  <a:schemeClr val="accent1"/>
                </a:solidFill>
              </a:rPr>
              <a:t>team</a:t>
            </a:r>
            <a:r>
              <a:rPr lang="en-GB" sz="1600" dirty="0"/>
              <a:t>?</a:t>
            </a:r>
            <a:br>
              <a:rPr lang="en-GB" sz="1600" dirty="0"/>
            </a:br>
            <a:r>
              <a:rPr lang="en-GB" sz="1600" dirty="0"/>
              <a:t>   •    Did you find it easy to transfer skills learnt at school and use them effectively in the work place?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During your work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•</a:t>
            </a:r>
            <a:r>
              <a:rPr lang="en-GB" dirty="0">
                <a:solidFill>
                  <a:schemeClr val="accent1"/>
                </a:solidFill>
              </a:rPr>
              <a:t>REFLECT</a:t>
            </a:r>
            <a:r>
              <a:rPr lang="en-GB" dirty="0"/>
              <a:t> on what you are doing- try and relate it into an interview question such as </a:t>
            </a:r>
            <a:br>
              <a:rPr lang="en-GB" dirty="0"/>
            </a:br>
            <a:r>
              <a:rPr lang="en-GB" dirty="0"/>
              <a:t>“why did you choose this work experience</a:t>
            </a:r>
            <a:r>
              <a:rPr lang="en-GB" dirty="0" smtClean="0"/>
              <a:t>”</a:t>
            </a:r>
          </a:p>
          <a:p>
            <a:pPr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•Think about what is so amazing in the work experience that is worth putting it on your personal statement.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Personal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u="sng" dirty="0"/>
              <a:t>•This is the hardest bit so far</a:t>
            </a:r>
            <a:r>
              <a:rPr lang="en-GB" u="sng" dirty="0" smtClean="0"/>
              <a:t>!!</a:t>
            </a:r>
          </a:p>
          <a:p>
            <a:pPr>
              <a:buNone/>
            </a:pPr>
            <a:r>
              <a:rPr lang="en-GB" dirty="0" smtClean="0"/>
              <a:t>•</a:t>
            </a:r>
            <a:r>
              <a:rPr lang="en-GB" dirty="0"/>
              <a:t>It wont be perfect in the first couple of times that you do it.... But one day it will click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•</a:t>
            </a:r>
            <a:r>
              <a:rPr lang="en-GB" dirty="0"/>
              <a:t>Look at examples of what other people </a:t>
            </a:r>
            <a:r>
              <a:rPr lang="en-GB" dirty="0" smtClean="0"/>
              <a:t>did</a:t>
            </a:r>
          </a:p>
          <a:p>
            <a:pPr>
              <a:buNone/>
            </a:pPr>
            <a:r>
              <a:rPr lang="en-GB" dirty="0" smtClean="0"/>
              <a:t>•Think </a:t>
            </a:r>
            <a:r>
              <a:rPr lang="en-GB" dirty="0"/>
              <a:t>about what the medical schools will want you to write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•</a:t>
            </a:r>
            <a:r>
              <a:rPr lang="en-GB" dirty="0">
                <a:solidFill>
                  <a:schemeClr val="accent1"/>
                </a:solidFill>
              </a:rPr>
              <a:t>make it a love letter to your subject and show off how amazing you are!</a:t>
            </a:r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451</Words>
  <Application>Microsoft Office PowerPoint</Application>
  <PresentationFormat>On-screen Show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Application process for medicine </vt:lpstr>
      <vt:lpstr>Slide 2</vt:lpstr>
      <vt:lpstr>Slide 3</vt:lpstr>
      <vt:lpstr>Start thinking about universities</vt:lpstr>
      <vt:lpstr>Entry requirements</vt:lpstr>
      <vt:lpstr>Work experience</vt:lpstr>
      <vt:lpstr>Why is medical work experience so important?</vt:lpstr>
      <vt:lpstr>During your work experience</vt:lpstr>
      <vt:lpstr>Personal statement</vt:lpstr>
      <vt:lpstr>Slide 10</vt:lpstr>
      <vt:lpstr>Slide 11</vt:lpstr>
      <vt:lpstr>Admission test</vt:lpstr>
      <vt:lpstr>Choosing A Medical School</vt:lpstr>
      <vt:lpstr>Problem-Based Learning (PBL) Courses</vt:lpstr>
      <vt:lpstr>Traditional Courses</vt:lpstr>
      <vt:lpstr>Integrated Courses</vt:lpstr>
      <vt:lpstr>The application – deadline</vt:lpstr>
    </vt:vector>
  </TitlesOfParts>
  <Company>King David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process for medicine</dc:title>
  <dc:creator>04SM01</dc:creator>
  <cp:lastModifiedBy>04SM01</cp:lastModifiedBy>
  <cp:revision>5</cp:revision>
  <dcterms:created xsi:type="dcterms:W3CDTF">2018-03-27T10:37:16Z</dcterms:created>
  <dcterms:modified xsi:type="dcterms:W3CDTF">2018-03-27T11:19:42Z</dcterms:modified>
</cp:coreProperties>
</file>