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4" r:id="rId6"/>
    <p:sldId id="265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25ED07-1367-44F9-A2D8-988D2A7A729E}" type="datetimeFigureOut">
              <a:rPr lang="en-US" smtClean="0"/>
              <a:pPr/>
              <a:t>4/22/2018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B7651A-416B-4BF5-B39E-A84D9C6F25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Ra0fNDFGg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wner\Downloads\For%20Your%20Health%20Biological%20Cancer%20Therapy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BIOLOGICS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of biologics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since 1995- still very new</a:t>
            </a:r>
          </a:p>
          <a:p>
            <a:r>
              <a:rPr lang="en-GB" dirty="0" smtClean="0"/>
              <a:t>200+ approved drugs, over 1500 in clinical trial</a:t>
            </a:r>
          </a:p>
          <a:p>
            <a:r>
              <a:rPr lang="en-GB" dirty="0" smtClean="0"/>
              <a:t>Investigating regenerative therapy</a:t>
            </a:r>
          </a:p>
          <a:p>
            <a:r>
              <a:rPr lang="en-GB" dirty="0" smtClean="0"/>
              <a:t>Further research into how biologics can </a:t>
            </a:r>
            <a:r>
              <a:rPr lang="en-GB" smtClean="0"/>
              <a:t>treat cancer.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Biologics?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biologic is any drug or pharmaceutical product that is extracted from biological sources.</a:t>
            </a:r>
          </a:p>
          <a:p>
            <a:r>
              <a:rPr lang="en-GB" dirty="0" err="1" smtClean="0"/>
              <a:t>Biotherapeutics</a:t>
            </a:r>
            <a:r>
              <a:rPr lang="en-GB" dirty="0" smtClean="0"/>
              <a:t> is the fastest growing sector in the pharmaceutical </a:t>
            </a:r>
            <a:r>
              <a:rPr lang="en-GB" dirty="0" smtClean="0"/>
              <a:t>industry – secondary biologics</a:t>
            </a:r>
            <a:endParaRPr lang="en-GB" dirty="0" smtClean="0"/>
          </a:p>
          <a:p>
            <a:r>
              <a:rPr lang="en-GB" dirty="0" smtClean="0"/>
              <a:t>They are safe and have fewer </a:t>
            </a:r>
            <a:r>
              <a:rPr lang="en-GB" dirty="0" smtClean="0"/>
              <a:t>side effects than past treatment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en-GB" dirty="0" smtClean="0"/>
              <a:t>Which diseases do they treat?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>
            <a:normAutofit/>
          </a:bodyPr>
          <a:lstStyle/>
          <a:p>
            <a:r>
              <a:rPr lang="en-GB" dirty="0" err="1" smtClean="0"/>
              <a:t>Crohn’s</a:t>
            </a:r>
            <a:endParaRPr lang="en-GB" dirty="0" smtClean="0"/>
          </a:p>
          <a:p>
            <a:r>
              <a:rPr lang="en-GB" dirty="0" smtClean="0"/>
              <a:t>Rheumatoid arthritis</a:t>
            </a:r>
          </a:p>
          <a:p>
            <a:r>
              <a:rPr lang="en-GB" dirty="0" smtClean="0"/>
              <a:t>P</a:t>
            </a:r>
            <a:r>
              <a:rPr lang="en-GB" dirty="0" smtClean="0"/>
              <a:t>soriasis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Cancer </a:t>
            </a:r>
          </a:p>
          <a:p>
            <a:r>
              <a:rPr lang="en-GB" dirty="0" smtClean="0"/>
              <a:t>Allergic asthma</a:t>
            </a:r>
          </a:p>
          <a:p>
            <a:r>
              <a:rPr lang="en-GB" dirty="0" smtClean="0"/>
              <a:t>Cystic fibrosis</a:t>
            </a:r>
          </a:p>
          <a:p>
            <a:r>
              <a:rPr lang="en-GB" dirty="0" smtClean="0"/>
              <a:t>Osteoporosis</a:t>
            </a:r>
          </a:p>
          <a:p>
            <a:r>
              <a:rPr lang="en-GB" dirty="0" err="1" smtClean="0"/>
              <a:t>Haemophillia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2050" name="Picture 2" descr="Image result for inha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928802"/>
            <a:ext cx="1404957" cy="1404957"/>
          </a:xfrm>
          <a:prstGeom prst="rect">
            <a:avLst/>
          </a:prstGeom>
          <a:noFill/>
        </p:spPr>
      </p:pic>
      <p:pic>
        <p:nvPicPr>
          <p:cNvPr id="2052" name="Picture 4" descr="Image result for osteoporo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857628"/>
            <a:ext cx="2714784" cy="1947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Biologics work?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2848"/>
          </a:xfrm>
        </p:spPr>
        <p:txBody>
          <a:bodyPr>
            <a:normAutofit/>
          </a:bodyPr>
          <a:lstStyle/>
          <a:p>
            <a:r>
              <a:rPr lang="en-GB" dirty="0" smtClean="0"/>
              <a:t>more specific than previous treatments</a:t>
            </a:r>
          </a:p>
          <a:p>
            <a:r>
              <a:rPr lang="en-GB" dirty="0" smtClean="0"/>
              <a:t> autoimmune diseases </a:t>
            </a:r>
            <a:r>
              <a:rPr lang="en-GB" u="sng" dirty="0" smtClean="0"/>
              <a:t>were</a:t>
            </a:r>
            <a:r>
              <a:rPr lang="en-GB" dirty="0" smtClean="0"/>
              <a:t> treated with </a:t>
            </a:r>
            <a:r>
              <a:rPr lang="en-GB" dirty="0" err="1" smtClean="0"/>
              <a:t>immunosuppressants</a:t>
            </a:r>
            <a:r>
              <a:rPr lang="en-GB" dirty="0" smtClean="0"/>
              <a:t>, leading to infection and a higher demand for antibiotics.</a:t>
            </a:r>
          </a:p>
          <a:p>
            <a:r>
              <a:rPr lang="en-GB" dirty="0" smtClean="0"/>
              <a:t> biologics use a more refined approach. </a:t>
            </a:r>
          </a:p>
          <a:p>
            <a:r>
              <a:rPr lang="en-GB" dirty="0" err="1" smtClean="0"/>
              <a:t>adalimumab</a:t>
            </a:r>
            <a:r>
              <a:rPr lang="en-GB" dirty="0" smtClean="0"/>
              <a:t> used to treat psoriasis and </a:t>
            </a:r>
            <a:r>
              <a:rPr lang="en-GB" dirty="0" err="1" smtClean="0"/>
              <a:t>Crohn’s</a:t>
            </a:r>
            <a:r>
              <a:rPr lang="en-GB" dirty="0" smtClean="0"/>
              <a:t> uses antibodies to block TNF receptors on cells that cause the inflammation.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066800"/>
          </a:xfrm>
        </p:spPr>
        <p:txBody>
          <a:bodyPr/>
          <a:lstStyle/>
          <a:p>
            <a:r>
              <a:rPr lang="en-GB" dirty="0" smtClean="0"/>
              <a:t>Cancer and biologics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215214"/>
            <a:ext cx="5786478" cy="608072"/>
          </a:xfrm>
        </p:spPr>
        <p:txBody>
          <a:bodyPr>
            <a:normAutofit/>
          </a:bodyPr>
          <a:lstStyle/>
          <a:p>
            <a:r>
              <a:rPr lang="en-GB" sz="1800" dirty="0" smtClean="0">
                <a:hlinkClick r:id="rId3"/>
              </a:rPr>
              <a:t>https://youtu.be/4Ra0fNDFGg4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6" name="For Your Health Biological Cancer Therap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1214422"/>
            <a:ext cx="850112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first cancer biologic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Bacillus </a:t>
            </a:r>
            <a:r>
              <a:rPr lang="en-GB" dirty="0" err="1" smtClean="0"/>
              <a:t>Calmette-Guérin</a:t>
            </a:r>
            <a:r>
              <a:rPr lang="en-GB" dirty="0" smtClean="0"/>
              <a:t> (BCG) was the first biological therapy to be approved by the FDA.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smtClean="0"/>
              <a:t>is a weakened form of a live </a:t>
            </a:r>
            <a:r>
              <a:rPr lang="en-GB" dirty="0" smtClean="0"/>
              <a:t>tuberculosis- first used as a vaccine</a:t>
            </a:r>
          </a:p>
          <a:p>
            <a:r>
              <a:rPr lang="en-GB" dirty="0" smtClean="0"/>
              <a:t> When </a:t>
            </a:r>
            <a:r>
              <a:rPr lang="en-GB" dirty="0" smtClean="0"/>
              <a:t>inserted directly into the bladder with a </a:t>
            </a:r>
            <a:r>
              <a:rPr lang="en-GB" dirty="0" smtClean="0"/>
              <a:t>catheter, </a:t>
            </a:r>
          </a:p>
          <a:p>
            <a:r>
              <a:rPr lang="en-GB" dirty="0" smtClean="0"/>
              <a:t>BCG </a:t>
            </a:r>
            <a:r>
              <a:rPr lang="en-GB" dirty="0" smtClean="0"/>
              <a:t>stimulates </a:t>
            </a:r>
            <a:r>
              <a:rPr lang="en-GB" dirty="0" smtClean="0"/>
              <a:t>an</a:t>
            </a:r>
            <a:r>
              <a:rPr lang="en-GB" dirty="0" smtClean="0"/>
              <a:t> </a:t>
            </a:r>
            <a:r>
              <a:rPr lang="en-GB" dirty="0" smtClean="0"/>
              <a:t>immune response</a:t>
            </a:r>
            <a:r>
              <a:rPr lang="en-GB" dirty="0" smtClean="0"/>
              <a:t> that is directed </a:t>
            </a:r>
            <a:r>
              <a:rPr lang="en-GB" dirty="0" smtClean="0"/>
              <a:t>against the bacterium </a:t>
            </a:r>
            <a:r>
              <a:rPr lang="en-GB" dirty="0" smtClean="0"/>
              <a:t>itself </a:t>
            </a:r>
            <a:r>
              <a:rPr lang="en-GB" dirty="0" smtClean="0"/>
              <a:t>and cancer cells.</a:t>
            </a:r>
          </a:p>
          <a:p>
            <a:r>
              <a:rPr lang="en-GB" dirty="0" smtClean="0"/>
              <a:t> Approximately </a:t>
            </a:r>
            <a:r>
              <a:rPr lang="en-GB" dirty="0" smtClean="0"/>
              <a:t>70 percent of patients </a:t>
            </a:r>
            <a:r>
              <a:rPr lang="en-GB" dirty="0" smtClean="0"/>
              <a:t>with early bladder cancer went into remission with this treatment.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they taken?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administered by injection or by infusion- a slow injection through a vein.</a:t>
            </a:r>
          </a:p>
          <a:p>
            <a:r>
              <a:rPr lang="en-GB" sz="2200" dirty="0" smtClean="0"/>
              <a:t>biologics would be digested if taken orally as they are proteins. </a:t>
            </a:r>
          </a:p>
          <a:p>
            <a:r>
              <a:rPr lang="en-GB" sz="2200" dirty="0" smtClean="0"/>
              <a:t>The </a:t>
            </a:r>
            <a:r>
              <a:rPr lang="en-GB" sz="2200" dirty="0" err="1" smtClean="0"/>
              <a:t>injecitons</a:t>
            </a:r>
            <a:r>
              <a:rPr lang="en-GB" sz="2200" dirty="0" smtClean="0"/>
              <a:t> are self administered and go deep under the skin. </a:t>
            </a:r>
          </a:p>
          <a:p>
            <a:r>
              <a:rPr lang="en-GB" sz="2200" dirty="0" smtClean="0"/>
              <a:t>Places with the most fat and muscle are ideal such as the front of the thigh and abdomen.</a:t>
            </a:r>
            <a:endParaRPr lang="en-GB" sz="2200" dirty="0"/>
          </a:p>
        </p:txBody>
      </p:sp>
      <p:pic>
        <p:nvPicPr>
          <p:cNvPr id="1026" name="Picture 2" descr="Image result for infusion injection biolog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642918"/>
            <a:ext cx="2786082" cy="1567172"/>
          </a:xfrm>
          <a:prstGeom prst="rect">
            <a:avLst/>
          </a:prstGeom>
          <a:noFill/>
        </p:spPr>
      </p:pic>
      <p:pic>
        <p:nvPicPr>
          <p:cNvPr id="1028" name="Picture 4" descr="Image result for subcutaneous inj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203763"/>
            <a:ext cx="2786082" cy="1654237"/>
          </a:xfrm>
          <a:prstGeom prst="rect">
            <a:avLst/>
          </a:prstGeom>
          <a:noFill/>
        </p:spPr>
      </p:pic>
      <p:pic>
        <p:nvPicPr>
          <p:cNvPr id="1030" name="Picture 6" descr="Image result for humira injections"/>
          <p:cNvPicPr>
            <a:picLocks noChangeAspect="1" noChangeArrowheads="1"/>
          </p:cNvPicPr>
          <p:nvPr/>
        </p:nvPicPr>
        <p:blipFill>
          <a:blip r:embed="rId4"/>
          <a:srcRect t="37914" b="30491"/>
          <a:stretch>
            <a:fillRect/>
          </a:stretch>
        </p:blipFill>
        <p:spPr bwMode="auto">
          <a:xfrm>
            <a:off x="4214810" y="5357826"/>
            <a:ext cx="4426731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Fewer side effects </a:t>
            </a:r>
          </a:p>
          <a:p>
            <a:r>
              <a:rPr lang="en-GB" dirty="0" smtClean="0"/>
              <a:t>Will be cheaper in the future</a:t>
            </a:r>
          </a:p>
          <a:p>
            <a:r>
              <a:rPr lang="en-GB" dirty="0" smtClean="0"/>
              <a:t>Same drugs can be used for multiple diseases</a:t>
            </a:r>
          </a:p>
          <a:p>
            <a:r>
              <a:rPr lang="en-GB" dirty="0" smtClean="0"/>
              <a:t>More being discovered all the time</a:t>
            </a:r>
          </a:p>
          <a:p>
            <a:r>
              <a:rPr lang="en-GB" dirty="0" smtClean="0"/>
              <a:t>Could be key to curing cancer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expensive</a:t>
            </a:r>
          </a:p>
          <a:p>
            <a:r>
              <a:rPr lang="en-GB" dirty="0" smtClean="0"/>
              <a:t>Difficult to manufacture </a:t>
            </a:r>
          </a:p>
          <a:p>
            <a:r>
              <a:rPr lang="en-GB" dirty="0" smtClean="0"/>
              <a:t>serious side effects (very rare)</a:t>
            </a:r>
          </a:p>
          <a:p>
            <a:r>
              <a:rPr lang="en-GB" dirty="0" smtClean="0"/>
              <a:t>Effectiveness can wear off over time</a:t>
            </a:r>
          </a:p>
          <a:p>
            <a:r>
              <a:rPr lang="en-GB" dirty="0" smtClean="0"/>
              <a:t>Can’t be taken orally</a:t>
            </a:r>
          </a:p>
          <a:p>
            <a:r>
              <a:rPr lang="en-GB" dirty="0" smtClean="0"/>
              <a:t>Only people with very severe cases qualify for treatment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</TotalTime>
  <Words>307</Words>
  <Application>Microsoft Office PowerPoint</Application>
  <PresentationFormat>On-screen Show (4:3)</PresentationFormat>
  <Paragraphs>50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BIOLOGICS</vt:lpstr>
      <vt:lpstr>What are Biologics?</vt:lpstr>
      <vt:lpstr>Which diseases do they treat? </vt:lpstr>
      <vt:lpstr>How do Biologics work? </vt:lpstr>
      <vt:lpstr>Cancer and biologics </vt:lpstr>
      <vt:lpstr>The first cancer biologic</vt:lpstr>
      <vt:lpstr>How are they taken?</vt:lpstr>
      <vt:lpstr>Advantages </vt:lpstr>
      <vt:lpstr>Disadvantages </vt:lpstr>
      <vt:lpstr>Future of biologics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BIOLOGICS</dc:title>
  <dc:creator>Abi Dover</dc:creator>
  <cp:lastModifiedBy>Abi Dover</cp:lastModifiedBy>
  <cp:revision>3</cp:revision>
  <dcterms:created xsi:type="dcterms:W3CDTF">2018-04-16T20:28:51Z</dcterms:created>
  <dcterms:modified xsi:type="dcterms:W3CDTF">2018-04-22T17:27:11Z</dcterms:modified>
</cp:coreProperties>
</file>