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/>
    <p:restoredTop sz="94600"/>
  </p:normalViewPr>
  <p:slideViewPr>
    <p:cSldViewPr snapToGrid="0">
      <p:cViewPr>
        <p:scale>
          <a:sx n="132" d="100"/>
          <a:sy n="132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B15E9-E355-40B8-B2DA-00F9FDADB7D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C776C2B-7F53-481E-9C4A-EE5116CEED02}">
      <dgm:prSet/>
      <dgm:spPr/>
      <dgm:t>
        <a:bodyPr/>
        <a:lstStyle/>
        <a:p>
          <a:r>
            <a:rPr lang="en-US"/>
            <a:t>1. Gum disease is serious and can always have bad side effects</a:t>
          </a:r>
        </a:p>
      </dgm:t>
    </dgm:pt>
    <dgm:pt modelId="{E4170F6A-936D-4162-85B1-FC6FFEE631C1}" type="parTrans" cxnId="{C32E1877-5B3B-4444-A046-CAC18B08410F}">
      <dgm:prSet/>
      <dgm:spPr/>
      <dgm:t>
        <a:bodyPr/>
        <a:lstStyle/>
        <a:p>
          <a:endParaRPr lang="en-US"/>
        </a:p>
      </dgm:t>
    </dgm:pt>
    <dgm:pt modelId="{788C9F71-EAE9-46AC-8279-E4758AF1D1D7}" type="sibTrans" cxnId="{C32E1877-5B3B-4444-A046-CAC18B08410F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675117E0-EF47-4FC3-965F-B6F134854E05}">
      <dgm:prSet/>
      <dgm:spPr/>
      <dgm:t>
        <a:bodyPr/>
        <a:lstStyle/>
        <a:p>
          <a:r>
            <a:rPr lang="en-US"/>
            <a:t>2. Gum disease is caused by bad oral health</a:t>
          </a:r>
        </a:p>
      </dgm:t>
    </dgm:pt>
    <dgm:pt modelId="{3DEB0CAE-2E07-41B1-A1C8-8CF5F0C16F20}" type="parTrans" cxnId="{B0D6BB97-DD04-4C1E-AEE9-87BD83A01796}">
      <dgm:prSet/>
      <dgm:spPr/>
      <dgm:t>
        <a:bodyPr/>
        <a:lstStyle/>
        <a:p>
          <a:endParaRPr lang="en-US"/>
        </a:p>
      </dgm:t>
    </dgm:pt>
    <dgm:pt modelId="{64554938-5EB9-4828-83CC-52F05EF5D0BC}" type="sibTrans" cxnId="{B0D6BB97-DD04-4C1E-AEE9-87BD83A01796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1CF6089-FE6A-49AA-9563-9B9454D4F692}">
      <dgm:prSet/>
      <dgm:spPr/>
      <dgm:t>
        <a:bodyPr/>
        <a:lstStyle/>
        <a:p>
          <a:r>
            <a:rPr lang="en-US"/>
            <a:t>3. Early Alzheimer's can occur as early as people younger than 65</a:t>
          </a:r>
        </a:p>
      </dgm:t>
    </dgm:pt>
    <dgm:pt modelId="{8F5C3836-C528-4AB7-AE14-48C3E63DFACB}" type="parTrans" cxnId="{DEDB8E75-B2BD-4BE3-8BB8-38A86D4A7E3F}">
      <dgm:prSet/>
      <dgm:spPr/>
      <dgm:t>
        <a:bodyPr/>
        <a:lstStyle/>
        <a:p>
          <a:endParaRPr lang="en-US"/>
        </a:p>
      </dgm:t>
    </dgm:pt>
    <dgm:pt modelId="{ACB71772-9FC6-49EA-B6D7-B9053341CADC}" type="sibTrans" cxnId="{DEDB8E75-B2BD-4BE3-8BB8-38A86D4A7E3F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3DCCA43-8CEC-E441-A948-22426A126CC3}" type="pres">
      <dgm:prSet presAssocID="{8A1B15E9-E355-40B8-B2DA-00F9FDADB7D5}" presName="Name0" presStyleCnt="0">
        <dgm:presLayoutVars>
          <dgm:animLvl val="lvl"/>
          <dgm:resizeHandles val="exact"/>
        </dgm:presLayoutVars>
      </dgm:prSet>
      <dgm:spPr/>
    </dgm:pt>
    <dgm:pt modelId="{F6B44054-8FB1-E94B-9394-B7FD33482AFD}" type="pres">
      <dgm:prSet presAssocID="{3C776C2B-7F53-481E-9C4A-EE5116CEED02}" presName="compositeNode" presStyleCnt="0">
        <dgm:presLayoutVars>
          <dgm:bulletEnabled val="1"/>
        </dgm:presLayoutVars>
      </dgm:prSet>
      <dgm:spPr/>
    </dgm:pt>
    <dgm:pt modelId="{C37088FE-5752-8547-92FB-16D8CB379865}" type="pres">
      <dgm:prSet presAssocID="{3C776C2B-7F53-481E-9C4A-EE5116CEED02}" presName="bgRect" presStyleLbl="alignNode1" presStyleIdx="0" presStyleCnt="3"/>
      <dgm:spPr/>
    </dgm:pt>
    <dgm:pt modelId="{D311FE41-8FE1-3246-9B73-4861B7CBE9E3}" type="pres">
      <dgm:prSet presAssocID="{788C9F71-EAE9-46AC-8279-E4758AF1D1D7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925BB86-4336-4746-8760-9E5DE51D5F0A}" type="pres">
      <dgm:prSet presAssocID="{3C776C2B-7F53-481E-9C4A-EE5116CEED02}" presName="nodeRect" presStyleLbl="alignNode1" presStyleIdx="0" presStyleCnt="3">
        <dgm:presLayoutVars>
          <dgm:bulletEnabled val="1"/>
        </dgm:presLayoutVars>
      </dgm:prSet>
      <dgm:spPr/>
    </dgm:pt>
    <dgm:pt modelId="{4D5F0D95-8015-4E40-B44A-48E1D643C9B8}" type="pres">
      <dgm:prSet presAssocID="{788C9F71-EAE9-46AC-8279-E4758AF1D1D7}" presName="sibTrans" presStyleCnt="0"/>
      <dgm:spPr/>
    </dgm:pt>
    <dgm:pt modelId="{DDF01711-8FA2-2A48-9E47-96FD7765607D}" type="pres">
      <dgm:prSet presAssocID="{675117E0-EF47-4FC3-965F-B6F134854E05}" presName="compositeNode" presStyleCnt="0">
        <dgm:presLayoutVars>
          <dgm:bulletEnabled val="1"/>
        </dgm:presLayoutVars>
      </dgm:prSet>
      <dgm:spPr/>
    </dgm:pt>
    <dgm:pt modelId="{16638627-48A1-7644-8C19-F22D744EF81E}" type="pres">
      <dgm:prSet presAssocID="{675117E0-EF47-4FC3-965F-B6F134854E05}" presName="bgRect" presStyleLbl="alignNode1" presStyleIdx="1" presStyleCnt="3"/>
      <dgm:spPr/>
    </dgm:pt>
    <dgm:pt modelId="{10884CC2-5D60-6F49-8D35-9774BD8DC38A}" type="pres">
      <dgm:prSet presAssocID="{64554938-5EB9-4828-83CC-52F05EF5D0BC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4BD413FB-D6F4-B646-8436-585F165738C7}" type="pres">
      <dgm:prSet presAssocID="{675117E0-EF47-4FC3-965F-B6F134854E05}" presName="nodeRect" presStyleLbl="alignNode1" presStyleIdx="1" presStyleCnt="3">
        <dgm:presLayoutVars>
          <dgm:bulletEnabled val="1"/>
        </dgm:presLayoutVars>
      </dgm:prSet>
      <dgm:spPr/>
    </dgm:pt>
    <dgm:pt modelId="{21710D8A-C5D7-334C-A70D-E2DEFC2C3E60}" type="pres">
      <dgm:prSet presAssocID="{64554938-5EB9-4828-83CC-52F05EF5D0BC}" presName="sibTrans" presStyleCnt="0"/>
      <dgm:spPr/>
    </dgm:pt>
    <dgm:pt modelId="{4702533E-C0CC-5A49-A9F0-D0FF875F5142}" type="pres">
      <dgm:prSet presAssocID="{91CF6089-FE6A-49AA-9563-9B9454D4F692}" presName="compositeNode" presStyleCnt="0">
        <dgm:presLayoutVars>
          <dgm:bulletEnabled val="1"/>
        </dgm:presLayoutVars>
      </dgm:prSet>
      <dgm:spPr/>
    </dgm:pt>
    <dgm:pt modelId="{1DE45750-683A-FF49-BD9A-2CB476DB75FA}" type="pres">
      <dgm:prSet presAssocID="{91CF6089-FE6A-49AA-9563-9B9454D4F692}" presName="bgRect" presStyleLbl="alignNode1" presStyleIdx="2" presStyleCnt="3"/>
      <dgm:spPr/>
    </dgm:pt>
    <dgm:pt modelId="{8A1B92D4-E2EB-FE44-BEE4-8D30D5F807E7}" type="pres">
      <dgm:prSet presAssocID="{ACB71772-9FC6-49EA-B6D7-B9053341CADC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A5189510-1A89-4249-9991-0E312EC71AD1}" type="pres">
      <dgm:prSet presAssocID="{91CF6089-FE6A-49AA-9563-9B9454D4F692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4FD821B-F58E-B040-AEC3-4D6CFE0217F7}" type="presOf" srcId="{3C776C2B-7F53-481E-9C4A-EE5116CEED02}" destId="{C37088FE-5752-8547-92FB-16D8CB379865}" srcOrd="0" destOrd="0" presId="urn:microsoft.com/office/officeart/2016/7/layout/LinearBlockProcessNumbered"/>
    <dgm:cxn modelId="{5C91961F-D12D-DA48-89F8-BC58871F84C6}" type="presOf" srcId="{64554938-5EB9-4828-83CC-52F05EF5D0BC}" destId="{10884CC2-5D60-6F49-8D35-9774BD8DC38A}" srcOrd="0" destOrd="0" presId="urn:microsoft.com/office/officeart/2016/7/layout/LinearBlockProcessNumbered"/>
    <dgm:cxn modelId="{F4CCFE26-9FB1-8B4C-B1C0-A1E26989E533}" type="presOf" srcId="{788C9F71-EAE9-46AC-8279-E4758AF1D1D7}" destId="{D311FE41-8FE1-3246-9B73-4861B7CBE9E3}" srcOrd="0" destOrd="0" presId="urn:microsoft.com/office/officeart/2016/7/layout/LinearBlockProcessNumbered"/>
    <dgm:cxn modelId="{97717029-534B-5C46-8A3D-C54800AE92AF}" type="presOf" srcId="{ACB71772-9FC6-49EA-B6D7-B9053341CADC}" destId="{8A1B92D4-E2EB-FE44-BEE4-8D30D5F807E7}" srcOrd="0" destOrd="0" presId="urn:microsoft.com/office/officeart/2016/7/layout/LinearBlockProcessNumbered"/>
    <dgm:cxn modelId="{EF6E5D3B-F0FD-7B40-839C-B9B6B0014157}" type="presOf" srcId="{8A1B15E9-E355-40B8-B2DA-00F9FDADB7D5}" destId="{43DCCA43-8CEC-E441-A948-22426A126CC3}" srcOrd="0" destOrd="0" presId="urn:microsoft.com/office/officeart/2016/7/layout/LinearBlockProcessNumbered"/>
    <dgm:cxn modelId="{47047B47-A19D-9449-8654-B2A2FE7AA1C2}" type="presOf" srcId="{3C776C2B-7F53-481E-9C4A-EE5116CEED02}" destId="{5925BB86-4336-4746-8760-9E5DE51D5F0A}" srcOrd="1" destOrd="0" presId="urn:microsoft.com/office/officeart/2016/7/layout/LinearBlockProcessNumbered"/>
    <dgm:cxn modelId="{842BC26B-558E-6B43-8F94-4CC4F3BE7E1D}" type="presOf" srcId="{91CF6089-FE6A-49AA-9563-9B9454D4F692}" destId="{1DE45750-683A-FF49-BD9A-2CB476DB75FA}" srcOrd="0" destOrd="0" presId="urn:microsoft.com/office/officeart/2016/7/layout/LinearBlockProcessNumbered"/>
    <dgm:cxn modelId="{DEDB8E75-B2BD-4BE3-8BB8-38A86D4A7E3F}" srcId="{8A1B15E9-E355-40B8-B2DA-00F9FDADB7D5}" destId="{91CF6089-FE6A-49AA-9563-9B9454D4F692}" srcOrd="2" destOrd="0" parTransId="{8F5C3836-C528-4AB7-AE14-48C3E63DFACB}" sibTransId="{ACB71772-9FC6-49EA-B6D7-B9053341CADC}"/>
    <dgm:cxn modelId="{C32E1877-5B3B-4444-A046-CAC18B08410F}" srcId="{8A1B15E9-E355-40B8-B2DA-00F9FDADB7D5}" destId="{3C776C2B-7F53-481E-9C4A-EE5116CEED02}" srcOrd="0" destOrd="0" parTransId="{E4170F6A-936D-4162-85B1-FC6FFEE631C1}" sibTransId="{788C9F71-EAE9-46AC-8279-E4758AF1D1D7}"/>
    <dgm:cxn modelId="{B0D6BB97-DD04-4C1E-AEE9-87BD83A01796}" srcId="{8A1B15E9-E355-40B8-B2DA-00F9FDADB7D5}" destId="{675117E0-EF47-4FC3-965F-B6F134854E05}" srcOrd="1" destOrd="0" parTransId="{3DEB0CAE-2E07-41B1-A1C8-8CF5F0C16F20}" sibTransId="{64554938-5EB9-4828-83CC-52F05EF5D0BC}"/>
    <dgm:cxn modelId="{E16FFFCE-1013-EE43-9D15-DAF9210175E8}" type="presOf" srcId="{675117E0-EF47-4FC3-965F-B6F134854E05}" destId="{4BD413FB-D6F4-B646-8436-585F165738C7}" srcOrd="1" destOrd="0" presId="urn:microsoft.com/office/officeart/2016/7/layout/LinearBlockProcessNumbered"/>
    <dgm:cxn modelId="{A379FFE8-7F9A-4F4C-ABF0-BCCFBCCC0C37}" type="presOf" srcId="{675117E0-EF47-4FC3-965F-B6F134854E05}" destId="{16638627-48A1-7644-8C19-F22D744EF81E}" srcOrd="0" destOrd="0" presId="urn:microsoft.com/office/officeart/2016/7/layout/LinearBlockProcessNumbered"/>
    <dgm:cxn modelId="{2200F7E9-2A65-DD48-9EE3-676DAFF4B929}" type="presOf" srcId="{91CF6089-FE6A-49AA-9563-9B9454D4F692}" destId="{A5189510-1A89-4249-9991-0E312EC71AD1}" srcOrd="1" destOrd="0" presId="urn:microsoft.com/office/officeart/2016/7/layout/LinearBlockProcessNumbered"/>
    <dgm:cxn modelId="{49EBDB29-629C-5C42-B8F1-A93BAB9A3717}" type="presParOf" srcId="{43DCCA43-8CEC-E441-A948-22426A126CC3}" destId="{F6B44054-8FB1-E94B-9394-B7FD33482AFD}" srcOrd="0" destOrd="0" presId="urn:microsoft.com/office/officeart/2016/7/layout/LinearBlockProcessNumbered"/>
    <dgm:cxn modelId="{45FDBB7D-0355-F14E-B40A-F570EDE628FA}" type="presParOf" srcId="{F6B44054-8FB1-E94B-9394-B7FD33482AFD}" destId="{C37088FE-5752-8547-92FB-16D8CB379865}" srcOrd="0" destOrd="0" presId="urn:microsoft.com/office/officeart/2016/7/layout/LinearBlockProcessNumbered"/>
    <dgm:cxn modelId="{A6C88ED3-D3DD-1F4B-A335-6B0764AD53A7}" type="presParOf" srcId="{F6B44054-8FB1-E94B-9394-B7FD33482AFD}" destId="{D311FE41-8FE1-3246-9B73-4861B7CBE9E3}" srcOrd="1" destOrd="0" presId="urn:microsoft.com/office/officeart/2016/7/layout/LinearBlockProcessNumbered"/>
    <dgm:cxn modelId="{6EAF144E-D0DB-7342-B59B-87309E128D39}" type="presParOf" srcId="{F6B44054-8FB1-E94B-9394-B7FD33482AFD}" destId="{5925BB86-4336-4746-8760-9E5DE51D5F0A}" srcOrd="2" destOrd="0" presId="urn:microsoft.com/office/officeart/2016/7/layout/LinearBlockProcessNumbered"/>
    <dgm:cxn modelId="{31E2D30F-1CE3-4549-A41F-89804B0FD715}" type="presParOf" srcId="{43DCCA43-8CEC-E441-A948-22426A126CC3}" destId="{4D5F0D95-8015-4E40-B44A-48E1D643C9B8}" srcOrd="1" destOrd="0" presId="urn:microsoft.com/office/officeart/2016/7/layout/LinearBlockProcessNumbered"/>
    <dgm:cxn modelId="{F2043697-EC30-0B42-9125-D255E66E24E3}" type="presParOf" srcId="{43DCCA43-8CEC-E441-A948-22426A126CC3}" destId="{DDF01711-8FA2-2A48-9E47-96FD7765607D}" srcOrd="2" destOrd="0" presId="urn:microsoft.com/office/officeart/2016/7/layout/LinearBlockProcessNumbered"/>
    <dgm:cxn modelId="{687FA4A2-36FE-7142-93F4-FC6871A7743B}" type="presParOf" srcId="{DDF01711-8FA2-2A48-9E47-96FD7765607D}" destId="{16638627-48A1-7644-8C19-F22D744EF81E}" srcOrd="0" destOrd="0" presId="urn:microsoft.com/office/officeart/2016/7/layout/LinearBlockProcessNumbered"/>
    <dgm:cxn modelId="{04A820C0-3123-F94B-A401-FD28C99B57AD}" type="presParOf" srcId="{DDF01711-8FA2-2A48-9E47-96FD7765607D}" destId="{10884CC2-5D60-6F49-8D35-9774BD8DC38A}" srcOrd="1" destOrd="0" presId="urn:microsoft.com/office/officeart/2016/7/layout/LinearBlockProcessNumbered"/>
    <dgm:cxn modelId="{42FC683B-8415-8E4D-9972-A089D16A5A6F}" type="presParOf" srcId="{DDF01711-8FA2-2A48-9E47-96FD7765607D}" destId="{4BD413FB-D6F4-B646-8436-585F165738C7}" srcOrd="2" destOrd="0" presId="urn:microsoft.com/office/officeart/2016/7/layout/LinearBlockProcessNumbered"/>
    <dgm:cxn modelId="{9F4F8293-731A-F145-8669-BCF0558DB942}" type="presParOf" srcId="{43DCCA43-8CEC-E441-A948-22426A126CC3}" destId="{21710D8A-C5D7-334C-A70D-E2DEFC2C3E60}" srcOrd="3" destOrd="0" presId="urn:microsoft.com/office/officeart/2016/7/layout/LinearBlockProcessNumbered"/>
    <dgm:cxn modelId="{17CDDD03-7EFA-D74C-BEB4-41570BEB3FD3}" type="presParOf" srcId="{43DCCA43-8CEC-E441-A948-22426A126CC3}" destId="{4702533E-C0CC-5A49-A9F0-D0FF875F5142}" srcOrd="4" destOrd="0" presId="urn:microsoft.com/office/officeart/2016/7/layout/LinearBlockProcessNumbered"/>
    <dgm:cxn modelId="{F1C03E84-019D-864D-9D7A-5881FB54500D}" type="presParOf" srcId="{4702533E-C0CC-5A49-A9F0-D0FF875F5142}" destId="{1DE45750-683A-FF49-BD9A-2CB476DB75FA}" srcOrd="0" destOrd="0" presId="urn:microsoft.com/office/officeart/2016/7/layout/LinearBlockProcessNumbered"/>
    <dgm:cxn modelId="{8C152108-D565-9D48-B896-79F1BAAC450D}" type="presParOf" srcId="{4702533E-C0CC-5A49-A9F0-D0FF875F5142}" destId="{8A1B92D4-E2EB-FE44-BEE4-8D30D5F807E7}" srcOrd="1" destOrd="0" presId="urn:microsoft.com/office/officeart/2016/7/layout/LinearBlockProcessNumbered"/>
    <dgm:cxn modelId="{EEE0517F-3DF9-0C48-9FC2-4518B61AFF47}" type="presParOf" srcId="{4702533E-C0CC-5A49-A9F0-D0FF875F5142}" destId="{A5189510-1A89-4249-9991-0E312EC71AD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088FE-5752-8547-92FB-16D8CB379865}">
      <dsp:nvSpPr>
        <dsp:cNvPr id="0" name=""/>
        <dsp:cNvSpPr/>
      </dsp:nvSpPr>
      <dsp:spPr>
        <a:xfrm>
          <a:off x="785" y="0"/>
          <a:ext cx="3182540" cy="37860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1. Gum disease is serious and can always have bad side effects</a:t>
          </a:r>
        </a:p>
      </dsp:txBody>
      <dsp:txXfrm>
        <a:off x="785" y="1514432"/>
        <a:ext cx="3182540" cy="2271648"/>
      </dsp:txXfrm>
    </dsp:sp>
    <dsp:sp modelId="{D311FE41-8FE1-3246-9B73-4861B7CBE9E3}">
      <dsp:nvSpPr>
        <dsp:cNvPr id="0" name=""/>
        <dsp:cNvSpPr/>
      </dsp:nvSpPr>
      <dsp:spPr>
        <a:xfrm>
          <a:off x="785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85" y="0"/>
        <a:ext cx="3182540" cy="1514432"/>
      </dsp:txXfrm>
    </dsp:sp>
    <dsp:sp modelId="{16638627-48A1-7644-8C19-F22D744EF81E}">
      <dsp:nvSpPr>
        <dsp:cNvPr id="0" name=""/>
        <dsp:cNvSpPr/>
      </dsp:nvSpPr>
      <dsp:spPr>
        <a:xfrm>
          <a:off x="3437929" y="0"/>
          <a:ext cx="3182540" cy="37860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2. Gum disease is caused by bad oral health</a:t>
          </a:r>
        </a:p>
      </dsp:txBody>
      <dsp:txXfrm>
        <a:off x="3437929" y="1514432"/>
        <a:ext cx="3182540" cy="2271648"/>
      </dsp:txXfrm>
    </dsp:sp>
    <dsp:sp modelId="{10884CC2-5D60-6F49-8D35-9774BD8DC38A}">
      <dsp:nvSpPr>
        <dsp:cNvPr id="0" name=""/>
        <dsp:cNvSpPr/>
      </dsp:nvSpPr>
      <dsp:spPr>
        <a:xfrm>
          <a:off x="3437929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37929" y="0"/>
        <a:ext cx="3182540" cy="1514432"/>
      </dsp:txXfrm>
    </dsp:sp>
    <dsp:sp modelId="{1DE45750-683A-FF49-BD9A-2CB476DB75FA}">
      <dsp:nvSpPr>
        <dsp:cNvPr id="0" name=""/>
        <dsp:cNvSpPr/>
      </dsp:nvSpPr>
      <dsp:spPr>
        <a:xfrm>
          <a:off x="6875073" y="0"/>
          <a:ext cx="3182540" cy="37860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3. Early Alzheimer's can occur as early as people younger than 65</a:t>
          </a:r>
        </a:p>
      </dsp:txBody>
      <dsp:txXfrm>
        <a:off x="6875073" y="1514432"/>
        <a:ext cx="3182540" cy="2271648"/>
      </dsp:txXfrm>
    </dsp:sp>
    <dsp:sp modelId="{8A1B92D4-E2EB-FE44-BEE4-8D30D5F807E7}">
      <dsp:nvSpPr>
        <dsp:cNvPr id="0" name=""/>
        <dsp:cNvSpPr/>
      </dsp:nvSpPr>
      <dsp:spPr>
        <a:xfrm>
          <a:off x="6875073" y="0"/>
          <a:ext cx="3182540" cy="151443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875073" y="0"/>
        <a:ext cx="3182540" cy="1514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9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4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8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8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6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2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8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0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7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0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6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future/article/20220707-why-bad-teeth-are-harmful-to-your-health" TargetMode="External"/><Relationship Id="rId7" Type="http://schemas.openxmlformats.org/officeDocument/2006/relationships/hyperlink" Target="applewebdata://F0BD3F41-B9B0-4BCB-8EA3-81FB99BA5CCA/5/3/24%2015:34%20https:/www.google.com/url?sa=t&amp;rct=j&amp;q=&amp;esrc=s&amp;source=web&amp;cd=&amp;cad=rja&amp;uact=8&amp;ved=2ahUKEwjEkrff9dWEAxWOGhAIHfdUBCcQFnoECA4QAw&amp;url=https%3A%2F%2Fwww.alz.org%2Fmedia%2Fdocuments%2Falzheimers-dementia-tau-ts.pdf&amp;usg=AOvVaw3swk7kdS8-0rl9Xe_0x4we&amp;opi=89978449" TargetMode="External"/><Relationship Id="rId2" Type="http://schemas.openxmlformats.org/officeDocument/2006/relationships/hyperlink" Target="https://www.nhs.uk/conditions/gum-disea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z.org/alzheimers-dementia/what-is-alzheimers" TargetMode="External"/><Relationship Id="rId5" Type="http://schemas.openxmlformats.org/officeDocument/2006/relationships/hyperlink" Target="https://www.newscientist.com/article/2191842-gum-disease-may-be-the-%20%20cause-of-alzheimers-heres-how-to-avoid-it/" TargetMode="External"/><Relationship Id="rId4" Type="http://schemas.openxmlformats.org/officeDocument/2006/relationships/hyperlink" Target="https://www.google.com/url?sa=t&amp;rct=j&amp;q=&amp;esrc=s&amp;source=web&amp;cd=&amp;cad=rja&amp;uact=8&amp;ved=2ahUKEwjghLeqstOEAxUD7QIHHaliB-gQFnoECBUQAw&amp;url=https%3A%2F%2Fwww.alz.org%2Fco%2Fnews%2Foral-health-and-alzheimers-risk%23%3A~%3Atext%3DThe%2520analysis%2520revealed%2520that%2520older%2Cpreceded%2520the%2520diagnosis%2520of%2520dementia.&amp;usg=AOvVaw3FngzJRW_ptiRLMRyuDfRu&amp;opi=8997844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7B59B-26B4-5559-4D78-AEBC416A8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99" y="4550230"/>
            <a:ext cx="10909073" cy="957902"/>
          </a:xfrm>
        </p:spPr>
        <p:txBody>
          <a:bodyPr>
            <a:normAutofit/>
          </a:bodyPr>
          <a:lstStyle/>
          <a:p>
            <a:r>
              <a:rPr lang="en-US" sz="5100"/>
              <a:t>Can gum disease cause Alzheimer’s?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9E149-EA8A-7244-8647-075F3664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99" y="5782457"/>
            <a:ext cx="10925101" cy="46053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Freya Goldstone</a:t>
            </a:r>
          </a:p>
        </p:txBody>
      </p:sp>
      <p:pic>
        <p:nvPicPr>
          <p:cNvPr id="5" name="Picture 4" descr="The 4 Stages of Gum Disease - Royal Oak Family Dental">
            <a:extLst>
              <a:ext uri="{FF2B5EF4-FFF2-40B4-BE49-F238E27FC236}">
                <a16:creationId xmlns:a16="http://schemas.microsoft.com/office/drawing/2014/main" id="{BA722022-C110-27C5-BE28-5231546C6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1557" b="-1"/>
          <a:stretch/>
        </p:blipFill>
        <p:spPr bwMode="auto">
          <a:xfrm rot="10800000" flipV="1">
            <a:off x="-1" y="-2"/>
            <a:ext cx="6050281" cy="4242816"/>
          </a:xfrm>
          <a:prstGeom prst="rect">
            <a:avLst/>
          </a:prstGeom>
          <a:noFill/>
        </p:spPr>
      </p:pic>
      <p:pic>
        <p:nvPicPr>
          <p:cNvPr id="7" name="Picture 6" descr="What is Alzheimer's disease? | New Scientist">
            <a:extLst>
              <a:ext uri="{FF2B5EF4-FFF2-40B4-BE49-F238E27FC236}">
                <a16:creationId xmlns:a16="http://schemas.microsoft.com/office/drawing/2014/main" id="{C4C1D682-CD4E-8C54-BC7B-19F7BC4B4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r="1459" b="1"/>
          <a:stretch/>
        </p:blipFill>
        <p:spPr bwMode="auto">
          <a:xfrm>
            <a:off x="6141720" y="2"/>
            <a:ext cx="6050279" cy="4242815"/>
          </a:xfrm>
          <a:prstGeom prst="rect">
            <a:avLst/>
          </a:prstGeom>
          <a:noFill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40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7E65-D11C-3677-B166-5DE502092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86678"/>
            <a:ext cx="10027920" cy="3471467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answer is YES! Gum disease can be a contribution to Alzheimer’s. </a:t>
            </a:r>
          </a:p>
          <a:p>
            <a:pPr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gingipain’s enzyme, released by the plaque in periodontitis can contribute to the formation of neurofibrillary lesions and tangles, which form on the brains of those suffering from Alzheimer’s.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62B74-0415-3D55-FFE3-EA0F71FEA267}"/>
              </a:ext>
            </a:extLst>
          </p:cNvPr>
          <p:cNvSpPr txBox="1"/>
          <p:nvPr/>
        </p:nvSpPr>
        <p:spPr>
          <a:xfrm>
            <a:off x="1" y="4928812"/>
            <a:ext cx="13208000" cy="196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3/3/24 12:58 </a:t>
            </a:r>
            <a:r>
              <a:rPr lang="en-GB" sz="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https://www.nhs.uk/conditions/gum-disease/</a:t>
            </a:r>
            <a:r>
              <a:rPr lang="en-GB" sz="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3/3/24 13:03  </a:t>
            </a:r>
            <a:r>
              <a:rPr lang="en-GB" sz="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https://www.bbc.com/future/article/20220707-why-bad-teeth-are-harmful-to-your-health</a:t>
            </a:r>
            <a:r>
              <a:rPr lang="en-GB" sz="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3/3/24 13:18</a:t>
            </a:r>
            <a:r>
              <a:rPr lang="en-GB" sz="8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google.com/url?sa=t&amp;rct=j&amp;q=&amp;esrc=s&amp;source=web&amp;cd=&amp;cad=rja&amp;uact=8&amp;ved=2ahUKEwjghLeqstOEAxUD7QIHHaliB-gQFnoECBUQAw&amp;url=https%3A%2F%2Fwww.alz.org%2Fco%2Fnews%2Foral-health-and-alzheimers-risk%23%3A~%3Atext%3DThe%2520analysis%2520revealed%2520that%2520older%2Cpreceded%2520the%2520diagnosis%2520of%2520dementia.&amp;usg=AOvVaw3FngzJRW_ptiRLMRyuDfRu&amp;opi=89978449</a:t>
            </a:r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3/3/24  14:16 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https://www.newscientist.com/article/2191842-gum-disease-may-be-the-  cause-of-alzheimers-heres-how-to-avoid-it/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4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4/3/24  18:02 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https://www.nhs.uk/conditions/gum-disease/</a:t>
            </a:r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4/3/24  18:12 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https://www.bbc.com/future/article/20220707-why-bad-teeth-are-harmful-to-your-health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4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4/3/24  18:58 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https://www.bbc.com/future/article/20220707-why-bad-teeth-are-harmful-to-your-health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4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5/3/24 15:00 </a:t>
            </a:r>
            <a:r>
              <a:rPr lang="en-GB" sz="400" u="sng" kern="100" dirty="0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https://www.alz.org/alzheimers-dementia/what-is-alzheimers</a:t>
            </a:r>
            <a:endParaRPr lang="en-GB" sz="4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400" u="sng" kern="1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5/3/24 15:34 https://www.google.com/url?sa=t&amp;rct=j&amp;q=&amp;esrc=s&amp;source=web&amp;cd=&amp;cad=rja&amp;uact=8&amp;ved=2ahUKEwjEkrff9dWEAxWOGhAIHfdUBCcQFnoECA4QAw&amp;url=https%3A%2F%2Fwww.alz.org%2Fmedia%2Fdocuments%2Falzheimers-dementia-tau-ts.pdf&amp;usg=AOvVaw3swk7kdS8-0rl9Xe_0x4we&amp;</a:t>
            </a:r>
            <a:endParaRPr lang="en-GB" sz="4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4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C0741-DABD-595D-C595-ED658A5A1050}"/>
              </a:ext>
            </a:extLst>
          </p:cNvPr>
          <p:cNvSpPr txBox="1"/>
          <p:nvPr/>
        </p:nvSpPr>
        <p:spPr>
          <a:xfrm>
            <a:off x="0" y="4571574"/>
            <a:ext cx="155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24397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1C35F-FA97-FBDE-210B-E1D74C75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What is the lie?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1320F8-518D-5FE2-8EE5-748F518CA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07447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37203A-3172-DDC5-331D-FE806C3F1F86}"/>
              </a:ext>
            </a:extLst>
          </p:cNvPr>
          <p:cNvSpPr txBox="1"/>
          <p:nvPr/>
        </p:nvSpPr>
        <p:spPr>
          <a:xfrm>
            <a:off x="1036320" y="642649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Let's play 2 truths and a lie!</a:t>
            </a:r>
          </a:p>
        </p:txBody>
      </p:sp>
    </p:spTree>
    <p:extLst>
      <p:ext uri="{BB962C8B-B14F-4D97-AF65-F5344CB8AC3E}">
        <p14:creationId xmlns:p14="http://schemas.microsoft.com/office/powerpoint/2010/main" val="336500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OVID patients with periodontitis more at risk of death – Dentistry Online">
            <a:extLst>
              <a:ext uri="{FF2B5EF4-FFF2-40B4-BE49-F238E27FC236}">
                <a16:creationId xmlns:a16="http://schemas.microsoft.com/office/drawing/2014/main" id="{69183C48-BFA1-2764-F5A9-E477BEF87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D51F3C-EA95-B724-11E9-13F60091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What is Gum disease?</a:t>
            </a:r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00CB68-46CB-E2DD-6FEA-9839BD65076A}"/>
              </a:ext>
            </a:extLst>
          </p:cNvPr>
          <p:cNvSpPr txBox="1"/>
          <p:nvPr/>
        </p:nvSpPr>
        <p:spPr>
          <a:xfrm>
            <a:off x="1147812" y="2128488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Gum disease occurs when there is a build-up of bacteria in tooth plaque, this causes inflammation, soreness, and bleeding. 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Plaque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forms due to the chemical reactions that takes place in the mouth when you eat carbohydrates.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The carbohydrates then combine with neutral bacteria in your mouth and create acid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Plaque can destroy your enamel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laque remains on the teeth for several days, this can create a substance called tartar which makes your teeth look yellow and can often smell terribly, also can eat away at your enamel.</a:t>
            </a:r>
          </a:p>
          <a:p>
            <a:pPr marL="285750" indent="-28575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This can cause inflammation and bacterial toxins  and will attack the bone and ligaments.</a:t>
            </a: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31" name="Picture 7" descr="Gum Disease (Periodontitis) - Dr Hatem Algraffee | Specialist Periodontist  | London &amp; Kent">
            <a:extLst>
              <a:ext uri="{FF2B5EF4-FFF2-40B4-BE49-F238E27FC236}">
                <a16:creationId xmlns:a16="http://schemas.microsoft.com/office/drawing/2014/main" id="{AAC13E2B-BEC4-4676-EF78-5E08CF24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21" y="207833"/>
            <a:ext cx="2871632" cy="14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8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uter Generated Lights">
            <a:extLst>
              <a:ext uri="{FF2B5EF4-FFF2-40B4-BE49-F238E27FC236}">
                <a16:creationId xmlns:a16="http://schemas.microsoft.com/office/drawing/2014/main" id="{7A13D4FA-FDAF-BDEB-0680-EAF9475F6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t="7659" b="16328"/>
          <a:stretch/>
        </p:blipFill>
        <p:spPr>
          <a:xfrm>
            <a:off x="-2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D9CD4-C7B9-34AA-A2FD-50AC41A5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What is Alzheimer's?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E1490-B3FA-E611-647F-06030BFD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Alzheimer’s is a type of dementia. It is a general term for memory loss and other cognitive abilities serious enough to interfere with daily life. 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GB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ffects at least 50 million people worldwide. 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Alzheimer’s is when the brain shrinks due to the damage off connections among neurons in parts of the brain including mostly memory.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Disrupts vital neurons and their networks, including communication, metabolism, and repair. 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8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A323F-D6E6-674C-D086-48C689FE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What is Tau?</a:t>
            </a:r>
          </a:p>
        </p:txBody>
      </p:sp>
      <p:pic>
        <p:nvPicPr>
          <p:cNvPr id="4" name="Picture 3" descr="Frontiers | Tau Propagation as a Diagnostic and Therapeutic Target for  Dementia: Potentials and Unanswered Questions">
            <a:extLst>
              <a:ext uri="{FF2B5EF4-FFF2-40B4-BE49-F238E27FC236}">
                <a16:creationId xmlns:a16="http://schemas.microsoft.com/office/drawing/2014/main" id="{C866F8B1-9938-33EE-3DC4-C7FF935C0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186302"/>
            <a:ext cx="5115347" cy="4165354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C24-8B9E-3EB4-528B-900B4DDFB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 is a protein that is mostly found in messenger cells called neurons. 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Stabilizes the neurons’ structure to help them function best. 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high levels of this tau, it can impact communication between brain cells and throw them off balance. 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build-up of tau is not just disposed of through cells in the usual way of disposing ‘rubbish’ and it can disrupt the neuron’s function. 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 tangles start in the brain stem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6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56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number of tangles of tau is related to the severity of the disease.</a:t>
            </a:r>
          </a:p>
          <a:p>
            <a:pPr>
              <a:lnSpc>
                <a:spcPct val="110000"/>
              </a:lnSpc>
            </a:pPr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7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F23CF-BD86-F26C-2F5D-B8A2F9CC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1800" u="none" strike="noStrike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GB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gum disease is a cause of Alzheimer’s, why were there very few cases of Alzheimer’s when people many years ago didn’t take much care in their oral hygiene?</a:t>
            </a:r>
            <a:endParaRPr lang="en-US" sz="18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624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83A43-3789-85B2-ABE3-31A984FDC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6432434" cy="3461658"/>
          </a:xfrm>
        </p:spPr>
        <p:txBody>
          <a:bodyPr>
            <a:normAutofit/>
          </a:bodyPr>
          <a:lstStyle/>
          <a:p>
            <a:r>
              <a:rPr lang="en-GB" sz="2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a question many people ask, my answer to this question is, many years ago people had a much lower life expectancy, so many did not live to an age where Alzheimer’s would be able to form.</a:t>
            </a:r>
          </a:p>
          <a:p>
            <a:endParaRPr lang="en-US" dirty="0"/>
          </a:p>
        </p:txBody>
      </p:sp>
      <p:pic>
        <p:nvPicPr>
          <p:cNvPr id="4" name="Picture 3" descr="Gingivitis Signs, Symptoms, Cause and Cure - Gum Disease">
            <a:extLst>
              <a:ext uri="{FF2B5EF4-FFF2-40B4-BE49-F238E27FC236}">
                <a16:creationId xmlns:a16="http://schemas.microsoft.com/office/drawing/2014/main" id="{D6A18641-ABC3-6CDB-4DA0-0D139C9AA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687" y="894136"/>
            <a:ext cx="4001315" cy="2000657"/>
          </a:xfrm>
          <a:prstGeom prst="rect">
            <a:avLst/>
          </a:prstGeom>
          <a:noFill/>
        </p:spPr>
      </p:pic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ECDECE83-3365-8AF9-C981-301A8AF93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4600" y="3428999"/>
            <a:ext cx="2525487" cy="252548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02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414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1DB53-3530-21B6-23B8-08C9A427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is Gingipains enzyme?</a:t>
            </a:r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D27C6-0767-B157-CA48-20D7EC966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05069"/>
            <a:ext cx="5977938" cy="3383902"/>
          </a:xfrm>
        </p:spPr>
        <p:txBody>
          <a:bodyPr>
            <a:normAutofit/>
          </a:bodyPr>
          <a:lstStyle/>
          <a:p>
            <a:r>
              <a:rPr lang="en-GB" sz="28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role of this enzyme is bacterial housekeeping and infection.</a:t>
            </a:r>
          </a:p>
          <a:p>
            <a:r>
              <a:rPr lang="en-GB" sz="28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Gingipains also digests tau. </a:t>
            </a:r>
          </a:p>
          <a:p>
            <a:r>
              <a:rPr lang="en-GB" sz="2800" kern="100" dirty="0">
                <a:solidFill>
                  <a:srgbClr val="FFFFFF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28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ingipains are associated with the development of periodontitis. 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098" name="Picture 2" descr="Evidence for Porphyromonas gingivalis (P. gingivalis) as a key upstream...  | Download Scientific Diagram">
            <a:extLst>
              <a:ext uri="{FF2B5EF4-FFF2-40B4-BE49-F238E27FC236}">
                <a16:creationId xmlns:a16="http://schemas.microsoft.com/office/drawing/2014/main" id="{E51C7CC3-9A5A-3DD9-78C6-A6D7953A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1982" y="2351589"/>
            <a:ext cx="3294253" cy="213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90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2" name="Rectangle 310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0B0A116F-8C6D-1164-3409-C178CFABA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r="6927"/>
          <a:stretch/>
        </p:blipFill>
        <p:spPr bwMode="auto">
          <a:xfrm>
            <a:off x="20" y="3474720"/>
            <a:ext cx="455146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um disease link to Alzheimer's, research suggests - BBC News">
            <a:extLst>
              <a:ext uri="{FF2B5EF4-FFF2-40B4-BE49-F238E27FC236}">
                <a16:creationId xmlns:a16="http://schemas.microsoft.com/office/drawing/2014/main" id="{3841C0CF-0B88-C54C-96E5-B0801E423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r="25990"/>
          <a:stretch/>
        </p:blipFill>
        <p:spPr bwMode="auto">
          <a:xfrm>
            <a:off x="4597205" y="10"/>
            <a:ext cx="7543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3" name="Rectangle 3102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8599" y="1238442"/>
            <a:ext cx="3635926" cy="435575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95871-CB32-C5FE-A38A-05B4CE1C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772" y="1419273"/>
            <a:ext cx="3153580" cy="135818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How does Gum disease relate to Alzheimer's </a:t>
            </a:r>
          </a:p>
        </p:txBody>
      </p:sp>
      <p:pic>
        <p:nvPicPr>
          <p:cNvPr id="3076" name="Picture 4" descr="Could Alzheimer's begin with bacteria that cause gum disease? | NOVA | PBS">
            <a:extLst>
              <a:ext uri="{FF2B5EF4-FFF2-40B4-BE49-F238E27FC236}">
                <a16:creationId xmlns:a16="http://schemas.microsoft.com/office/drawing/2014/main" id="{9392821A-2014-580A-6D84-E0F0E6294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r="7023" b="2"/>
          <a:stretch/>
        </p:blipFill>
        <p:spPr bwMode="auto">
          <a:xfrm>
            <a:off x="5684" y="10"/>
            <a:ext cx="4545802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4" name="Straight Connector 3103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3792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1D2D3-C0AB-BB0F-5731-ABB3A013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9772" y="2978254"/>
            <a:ext cx="3153580" cy="261594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can create neurofibrillary tangles which are abnormal accumulations that can collect inside the brain. </a:t>
            </a:r>
          </a:p>
          <a:p>
            <a:pPr>
              <a:lnSpc>
                <a:spcPct val="110000"/>
              </a:lnSpc>
            </a:pPr>
            <a:r>
              <a:rPr lang="en-GB" sz="1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Tau meets a gingipains enzyme, these ultimately kill neurons</a:t>
            </a:r>
          </a:p>
          <a:p>
            <a:pPr>
              <a:lnSpc>
                <a:spcPct val="110000"/>
              </a:lnSpc>
            </a:pPr>
            <a:r>
              <a:rPr lang="en-GB" sz="1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the nerve cell dies and the free tau protein leaks into the brain, the tau may attach itself to healthy neighbouring nerve cells. </a:t>
            </a:r>
          </a:p>
          <a:p>
            <a:pPr>
              <a:lnSpc>
                <a:spcPct val="110000"/>
              </a:lnSpc>
            </a:pPr>
            <a:r>
              <a:rPr lang="en-GB" sz="1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process repeats itself leading to further damage of the brain and the disease in time spreads.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105" name="Rectangle 3104">
            <a:extLst>
              <a:ext uri="{FF2B5EF4-FFF2-40B4-BE49-F238E27FC236}">
                <a16:creationId xmlns:a16="http://schemas.microsoft.com/office/drawing/2014/main" id="{7363FFA6-C551-4935-A474-8B2482E5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an of a human brain in a neurology clinic">
            <a:extLst>
              <a:ext uri="{FF2B5EF4-FFF2-40B4-BE49-F238E27FC236}">
                <a16:creationId xmlns:a16="http://schemas.microsoft.com/office/drawing/2014/main" id="{442D3C05-E8A4-5A59-3C39-E06C67CE3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907" b="90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DA295-4789-C43D-1408-6E91A903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Can Gum disease be a cause of Alzheimer’s?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!!footer rectangle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1D6D7-6850-8D7B-EC69-27EA1C2BF075}"/>
              </a:ext>
            </a:extLst>
          </p:cNvPr>
          <p:cNvSpPr txBox="1"/>
          <p:nvPr/>
        </p:nvSpPr>
        <p:spPr>
          <a:xfrm>
            <a:off x="1097280" y="4734143"/>
            <a:ext cx="341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3287522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4417</TotalTime>
  <Words>877</Words>
  <Application>Microsoft Macintosh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Sagona Book</vt:lpstr>
      <vt:lpstr>Sagona ExtraLight</vt:lpstr>
      <vt:lpstr>RetrospectVTI</vt:lpstr>
      <vt:lpstr>Can gum disease cause Alzheimer’s? </vt:lpstr>
      <vt:lpstr>What is the lie?</vt:lpstr>
      <vt:lpstr>What is Gum disease?</vt:lpstr>
      <vt:lpstr>What is Alzheimer's?</vt:lpstr>
      <vt:lpstr>What is Tau?</vt:lpstr>
      <vt:lpstr>   If gum disease is a cause of Alzheimer’s, why were there very few cases of Alzheimer’s when people many years ago didn’t take much care in their oral hygiene?</vt:lpstr>
      <vt:lpstr>What is Gingipains enzyme?</vt:lpstr>
      <vt:lpstr>How does Gum disease relate to Alzheimer's </vt:lpstr>
      <vt:lpstr>Can Gum disease be a cause of Alzheimer’s?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gum disease cause Alzheimer’s? </dc:title>
  <dc:creator>Freya Goldstone</dc:creator>
  <cp:lastModifiedBy>Freya Goldstone</cp:lastModifiedBy>
  <cp:revision>5</cp:revision>
  <dcterms:created xsi:type="dcterms:W3CDTF">2024-03-08T20:28:49Z</dcterms:created>
  <dcterms:modified xsi:type="dcterms:W3CDTF">2024-03-11T22:06:17Z</dcterms:modified>
</cp:coreProperties>
</file>