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857" r:id="rId1"/>
  </p:sldMasterIdLst>
  <p:notesMasterIdLst>
    <p:notesMasterId r:id="rId18"/>
  </p:notesMasterIdLst>
  <p:sldIdLst>
    <p:sldId id="256" r:id="rId2"/>
    <p:sldId id="257" r:id="rId3"/>
    <p:sldId id="269" r:id="rId4"/>
    <p:sldId id="270" r:id="rId5"/>
    <p:sldId id="271" r:id="rId6"/>
    <p:sldId id="272" r:id="rId7"/>
    <p:sldId id="259" r:id="rId8"/>
    <p:sldId id="258" r:id="rId9"/>
    <p:sldId id="264" r:id="rId10"/>
    <p:sldId id="265" r:id="rId11"/>
    <p:sldId id="260" r:id="rId12"/>
    <p:sldId id="261" r:id="rId13"/>
    <p:sldId id="267" r:id="rId14"/>
    <p:sldId id="268" r:id="rId15"/>
    <p:sldId id="262" r:id="rId16"/>
    <p:sldId id="266" r:id="rId1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p:scale>
          <a:sx n="139" d="100"/>
          <a:sy n="139" d="100"/>
        </p:scale>
        <p:origin x="-72" y="7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DEF0DBE-11D3-4C45-A4E9-5FFF163C644A}" type="datetimeFigureOut">
              <a:rPr lang="en-US" smtClean="0"/>
              <a:pPr/>
              <a:t>11/24/2017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001BCA4-4FEF-F84C-BF89-8CDBF64855A4}" type="slidenum">
              <a:rPr lang="en-US" smtClean="0"/>
              <a:pPr/>
              <a:t>‹#›</a:t>
            </a:fld>
            <a:endParaRPr lang="en-US"/>
          </a:p>
        </p:txBody>
      </p:sp>
    </p:spTree>
    <p:extLst>
      <p:ext uri="{BB962C8B-B14F-4D97-AF65-F5344CB8AC3E}">
        <p14:creationId xmlns:p14="http://schemas.microsoft.com/office/powerpoint/2010/main" xmlns="" val="261707601"/>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001BCA4-4FEF-F84C-BF89-8CDBF64855A4}" type="slidenum">
              <a:rPr lang="en-US" smtClean="0"/>
              <a:pPr/>
              <a:t>15</a:t>
            </a:fld>
            <a:endParaRPr lang="en-US"/>
          </a:p>
        </p:txBody>
      </p:sp>
    </p:spTree>
    <p:extLst>
      <p:ext uri="{BB962C8B-B14F-4D97-AF65-F5344CB8AC3E}">
        <p14:creationId xmlns:p14="http://schemas.microsoft.com/office/powerpoint/2010/main" xmlns="" val="11818434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en-US" smtClean="0"/>
              <a:t>Click to edit Master title style</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F709414-CA8B-A244-AF69-381C24764F19}" type="datetimeFigureOut">
              <a:rPr lang="en-US" smtClean="0"/>
              <a:pPr/>
              <a:t>11/24/2017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pPr algn="r"/>
            <a:fld id="{F7886C9C-DC18-4195-8FD5-A50AA931D419}" type="slidenum">
              <a:rPr lang="en-US" smtClean="0"/>
              <a:pPr algn="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F709414-CA8B-A244-AF69-381C24764F19}" type="datetimeFigureOut">
              <a:rPr lang="en-US" smtClean="0"/>
              <a:pPr/>
              <a:t>11/24/2017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4E9C35-6567-BB47-B98B-F82AC270CCF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F709414-CA8B-A244-AF69-381C24764F19}" type="datetimeFigureOut">
              <a:rPr lang="en-US" smtClean="0"/>
              <a:pPr/>
              <a:t>11/24/2017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4E9C35-6567-BB47-B98B-F82AC270CCF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F709414-CA8B-A244-AF69-381C24764F19}" type="datetimeFigureOut">
              <a:rPr lang="en-US" smtClean="0"/>
              <a:pPr/>
              <a:t>11/24/2017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4E9C35-6567-BB47-B98B-F82AC270CCFD}"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text styles</a:t>
            </a:r>
          </a:p>
        </p:txBody>
      </p:sp>
      <p:sp>
        <p:nvSpPr>
          <p:cNvPr id="4" name="Date Placeholder 3"/>
          <p:cNvSpPr>
            <a:spLocks noGrp="1"/>
          </p:cNvSpPr>
          <p:nvPr>
            <p:ph type="dt" sz="half" idx="10"/>
          </p:nvPr>
        </p:nvSpPr>
        <p:spPr/>
        <p:txBody>
          <a:bodyPr/>
          <a:lstStyle/>
          <a:p>
            <a:fld id="{4F709414-CA8B-A244-AF69-381C24764F19}" type="datetimeFigureOut">
              <a:rPr lang="en-US" smtClean="0"/>
              <a:pPr/>
              <a:t>11/24/2017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4E9C35-6567-BB47-B98B-F82AC270CCFD}"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F709414-CA8B-A244-AF69-381C24764F19}" type="datetimeFigureOut">
              <a:rPr lang="en-US" smtClean="0"/>
              <a:pPr/>
              <a:t>11/24/2017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4E9C35-6567-BB47-B98B-F82AC270CCFD}" type="slidenum">
              <a:rPr lang="en-US" smtClean="0"/>
              <a:pPr/>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F709414-CA8B-A244-AF69-381C24764F19}" type="datetimeFigureOut">
              <a:rPr lang="en-US" smtClean="0"/>
              <a:pPr/>
              <a:t>11/24/2017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4E9C35-6567-BB47-B98B-F82AC270CCFD}"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F709414-CA8B-A244-AF69-381C24764F19}" type="datetimeFigureOut">
              <a:rPr lang="en-US" smtClean="0"/>
              <a:pPr/>
              <a:t>11/24/2017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4E9C35-6567-BB47-B98B-F82AC270CCF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F709414-CA8B-A244-AF69-381C24764F19}" type="datetimeFigureOut">
              <a:rPr lang="en-US" smtClean="0"/>
              <a:pPr/>
              <a:t>11/24/2017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4E9C35-6567-BB47-B98B-F82AC270CCF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en-US" smtClean="0"/>
              <a:t>Click to edit Master text styles</a:t>
            </a:r>
          </a:p>
        </p:txBody>
      </p:sp>
      <p:sp>
        <p:nvSpPr>
          <p:cNvPr id="5" name="Date Placeholder 4"/>
          <p:cNvSpPr>
            <a:spLocks noGrp="1"/>
          </p:cNvSpPr>
          <p:nvPr>
            <p:ph type="dt" sz="half" idx="10"/>
          </p:nvPr>
        </p:nvSpPr>
        <p:spPr/>
        <p:txBody>
          <a:bodyPr/>
          <a:lstStyle/>
          <a:p>
            <a:fld id="{4F709414-CA8B-A244-AF69-381C24764F19}" type="datetimeFigureOut">
              <a:rPr lang="en-US" smtClean="0"/>
              <a:pPr/>
              <a:t>11/24/2017</a:t>
            </a:fld>
            <a:endParaRPr lang="en-US"/>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8B37D5FE-740C-46F5-801A-FA5477D9711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en-US" smtClean="0"/>
              <a:t>Drag picture to placeholder or click icon to add</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en-US" smtClean="0"/>
              <a:t>Click to edit Master title style</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F709414-CA8B-A244-AF69-381C24764F19}" type="datetimeFigureOut">
              <a:rPr lang="en-US" smtClean="0"/>
              <a:pPr/>
              <a:t>11/24/2017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4E9C35-6567-BB47-B98B-F82AC270CCFD}"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fld id="{4F709414-CA8B-A244-AF69-381C24764F19}" type="datetimeFigureOut">
              <a:rPr lang="en-US" smtClean="0"/>
              <a:pPr/>
              <a:t>11/24/2017</a:t>
            </a:fld>
            <a:endParaRPr lang="en-US"/>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en-US"/>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504E9C35-6567-BB47-B98B-F82AC270CCFD}"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858" r:id="rId1"/>
    <p:sldLayoutId id="2147483859" r:id="rId2"/>
    <p:sldLayoutId id="2147483860" r:id="rId3"/>
    <p:sldLayoutId id="2147483861" r:id="rId4"/>
    <p:sldLayoutId id="2147483862" r:id="rId5"/>
    <p:sldLayoutId id="2147483863" r:id="rId6"/>
    <p:sldLayoutId id="2147483864" r:id="rId7"/>
    <p:sldLayoutId id="2147483865" r:id="rId8"/>
    <p:sldLayoutId id="2147483866" r:id="rId9"/>
    <p:sldLayoutId id="2147483867" r:id="rId10"/>
    <p:sldLayoutId id="2147483868" r:id="rId11"/>
  </p:sldLayoutIdLst>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www.youtube.com/watch?v=Hq5VVuJVTBA"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www.datadictionary.nhs.uk/data_dictionary/classes/p/patient_de.asp?shownav=1"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0000"/>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Emergency Medicine</a:t>
            </a:r>
            <a:endParaRPr lang="en-US" dirty="0"/>
          </a:p>
        </p:txBody>
      </p:sp>
    </p:spTree>
    <p:extLst>
      <p:ext uri="{BB962C8B-B14F-4D97-AF65-F5344CB8AC3E}">
        <p14:creationId xmlns:p14="http://schemas.microsoft.com/office/powerpoint/2010/main" xmlns="" val="260755062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Trauma Team </a:t>
            </a:r>
            <a:endParaRPr lang="en-US" dirty="0"/>
          </a:p>
        </p:txBody>
      </p:sp>
      <p:sp>
        <p:nvSpPr>
          <p:cNvPr id="3" name="Content Placeholder 2"/>
          <p:cNvSpPr>
            <a:spLocks noGrp="1"/>
          </p:cNvSpPr>
          <p:nvPr>
            <p:ph idx="1"/>
          </p:nvPr>
        </p:nvSpPr>
        <p:spPr/>
        <p:txBody>
          <a:bodyPr/>
          <a:lstStyle/>
          <a:p>
            <a:r>
              <a:rPr lang="en-US" dirty="0" smtClean="0"/>
              <a:t>https://</a:t>
            </a:r>
            <a:r>
              <a:rPr lang="en-US" dirty="0" err="1" smtClean="0"/>
              <a:t>youtu.be</a:t>
            </a:r>
            <a:r>
              <a:rPr lang="en-US" dirty="0" smtClean="0"/>
              <a:t>/QMbeQK758fA</a:t>
            </a:r>
            <a:endParaRPr lang="en-US" dirty="0"/>
          </a:p>
        </p:txBody>
      </p:sp>
    </p:spTree>
    <p:extLst>
      <p:ext uri="{BB962C8B-B14F-4D97-AF65-F5344CB8AC3E}">
        <p14:creationId xmlns:p14="http://schemas.microsoft.com/office/powerpoint/2010/main" xmlns="" val="17964344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Modern Capabilities of Emergency Medicine </a:t>
            </a:r>
            <a:endParaRPr lang="en-US" dirty="0"/>
          </a:p>
        </p:txBody>
      </p:sp>
      <p:pic>
        <p:nvPicPr>
          <p:cNvPr id="14" name="Content Placeholder 13"/>
          <p:cNvPicPr>
            <a:picLocks noGrp="1" noChangeAspect="1"/>
          </p:cNvPicPr>
          <p:nvPr>
            <p:ph idx="1"/>
          </p:nvPr>
        </p:nvPicPr>
        <p:blipFill>
          <a:blip r:embed="rId2"/>
          <a:srcRect t="1282" b="1282"/>
          <a:stretch>
            <a:fillRect/>
          </a:stretch>
        </p:blipFill>
        <p:spPr>
          <a:xfrm>
            <a:off x="651237" y="1417638"/>
            <a:ext cx="3891463" cy="2227931"/>
          </a:xfrm>
        </p:spPr>
      </p:pic>
      <p:pic>
        <p:nvPicPr>
          <p:cNvPr id="15" name="Picture 14"/>
          <p:cNvPicPr>
            <a:picLocks noChangeAspect="1"/>
          </p:cNvPicPr>
          <p:nvPr/>
        </p:nvPicPr>
        <p:blipFill>
          <a:blip r:embed="rId3"/>
          <a:stretch>
            <a:fillRect/>
          </a:stretch>
        </p:blipFill>
        <p:spPr>
          <a:xfrm>
            <a:off x="1003869" y="3945468"/>
            <a:ext cx="3344794" cy="2709633"/>
          </a:xfrm>
          <a:prstGeom prst="rect">
            <a:avLst/>
          </a:prstGeom>
        </p:spPr>
      </p:pic>
      <p:pic>
        <p:nvPicPr>
          <p:cNvPr id="16" name="Picture 15"/>
          <p:cNvPicPr>
            <a:picLocks noChangeAspect="1"/>
          </p:cNvPicPr>
          <p:nvPr/>
        </p:nvPicPr>
        <p:blipFill>
          <a:blip r:embed="rId4"/>
          <a:stretch>
            <a:fillRect/>
          </a:stretch>
        </p:blipFill>
        <p:spPr>
          <a:xfrm>
            <a:off x="4800599" y="2035077"/>
            <a:ext cx="4324945" cy="2869163"/>
          </a:xfrm>
          <a:prstGeom prst="rect">
            <a:avLst/>
          </a:prstGeom>
        </p:spPr>
      </p:pic>
    </p:spTree>
    <p:extLst>
      <p:ext uri="{BB962C8B-B14F-4D97-AF65-F5344CB8AC3E}">
        <p14:creationId xmlns:p14="http://schemas.microsoft.com/office/powerpoint/2010/main" xmlns="" val="279467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Helicopters and Modern Ambulances </a:t>
            </a:r>
            <a:endParaRPr lang="en-US" dirty="0"/>
          </a:p>
        </p:txBody>
      </p:sp>
      <p:sp>
        <p:nvSpPr>
          <p:cNvPr id="3" name="Content Placeholder 2"/>
          <p:cNvSpPr>
            <a:spLocks noGrp="1"/>
          </p:cNvSpPr>
          <p:nvPr>
            <p:ph idx="1"/>
          </p:nvPr>
        </p:nvSpPr>
        <p:spPr/>
        <p:txBody>
          <a:bodyPr>
            <a:normAutofit/>
          </a:bodyPr>
          <a:lstStyle/>
          <a:p>
            <a:r>
              <a:rPr lang="en-US" sz="2300" dirty="0" smtClean="0"/>
              <a:t> -With the use of modern transport, the time taken for patients to receive medical treatment has rapidly decreased over the last 100 years.</a:t>
            </a:r>
          </a:p>
          <a:p>
            <a:r>
              <a:rPr lang="en-US" sz="2300" dirty="0" smtClean="0"/>
              <a:t>-Due to this, the survival rates of trauma patients have improved dramatically and the chance of irreversible damage decreased.</a:t>
            </a:r>
          </a:p>
          <a:p>
            <a:r>
              <a:rPr lang="en-US" sz="2300" dirty="0" smtClean="0"/>
              <a:t>-The quicker treatment is received, the better the outcome for the patient.</a:t>
            </a:r>
          </a:p>
        </p:txBody>
      </p:sp>
    </p:spTree>
    <p:extLst>
      <p:ext uri="{BB962C8B-B14F-4D97-AF65-F5344CB8AC3E}">
        <p14:creationId xmlns:p14="http://schemas.microsoft.com/office/powerpoint/2010/main" xmlns="" val="268679700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London’s </a:t>
            </a:r>
            <a:r>
              <a:rPr lang="en-US" dirty="0"/>
              <a:t>A</a:t>
            </a:r>
            <a:r>
              <a:rPr lang="en-US" dirty="0" smtClean="0"/>
              <a:t>ir Ambulance </a:t>
            </a:r>
            <a:endParaRPr lang="en-US" dirty="0"/>
          </a:p>
        </p:txBody>
      </p:sp>
      <p:sp>
        <p:nvSpPr>
          <p:cNvPr id="3" name="Content Placeholder 2"/>
          <p:cNvSpPr>
            <a:spLocks noGrp="1"/>
          </p:cNvSpPr>
          <p:nvPr>
            <p:ph idx="1"/>
          </p:nvPr>
        </p:nvSpPr>
        <p:spPr/>
        <p:txBody>
          <a:bodyPr/>
          <a:lstStyle/>
          <a:p>
            <a:r>
              <a:rPr lang="en-US" dirty="0" smtClean="0">
                <a:hlinkClick r:id="rId2"/>
              </a:rPr>
              <a:t>https://www.youtube.com/watch?v=Hq5VVuJVTBA</a:t>
            </a:r>
            <a:endParaRPr lang="en-US" dirty="0" smtClean="0"/>
          </a:p>
        </p:txBody>
      </p:sp>
    </p:spTree>
    <p:extLst>
      <p:ext uri="{BB962C8B-B14F-4D97-AF65-F5344CB8AC3E}">
        <p14:creationId xmlns:p14="http://schemas.microsoft.com/office/powerpoint/2010/main" xmlns="" val="33297601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Thoracotomy</a:t>
            </a:r>
            <a:endParaRPr lang="en-US" u="sng" dirty="0"/>
          </a:p>
        </p:txBody>
      </p:sp>
      <p:sp>
        <p:nvSpPr>
          <p:cNvPr id="3" name="Content Placeholder 2"/>
          <p:cNvSpPr>
            <a:spLocks noGrp="1"/>
          </p:cNvSpPr>
          <p:nvPr>
            <p:ph idx="1"/>
          </p:nvPr>
        </p:nvSpPr>
        <p:spPr/>
        <p:txBody>
          <a:bodyPr>
            <a:noAutofit/>
          </a:bodyPr>
          <a:lstStyle/>
          <a:p>
            <a:r>
              <a:rPr lang="en-US" sz="2200" dirty="0" smtClean="0"/>
              <a:t>Advancements in Emergency </a:t>
            </a:r>
            <a:r>
              <a:rPr lang="en-US" sz="2200" dirty="0"/>
              <a:t>M</a:t>
            </a:r>
            <a:r>
              <a:rPr lang="en-US" sz="2200" dirty="0" smtClean="0"/>
              <a:t>edicine now mean we can perform open heart surgery by the side of a road. This procedure is known as thoracotomy and was first used outside of  hospital by London’s air ambulance team and involves opening the chest in order to access the heart. They most commonly use the procedure to resuscitate stabbing and shooting victims. The procedure is preformed on average 8 times a month.</a:t>
            </a:r>
          </a:p>
          <a:p>
            <a:r>
              <a:rPr lang="en-US" sz="2200" dirty="0" smtClean="0"/>
              <a:t>The patient is intubated and the chest opened, any lacerations of major arteries can be sutured and the heart can be manually massaged until defibrillation can occur. </a:t>
            </a:r>
            <a:endParaRPr lang="en-US" sz="2200" dirty="0"/>
          </a:p>
        </p:txBody>
      </p:sp>
    </p:spTree>
    <p:extLst>
      <p:ext uri="{BB962C8B-B14F-4D97-AF65-F5344CB8AC3E}">
        <p14:creationId xmlns:p14="http://schemas.microsoft.com/office/powerpoint/2010/main" xmlns="" val="411175084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London’s Air Ambulance  </a:t>
            </a:r>
            <a:endParaRPr lang="en-US" dirty="0"/>
          </a:p>
        </p:txBody>
      </p:sp>
      <p:sp>
        <p:nvSpPr>
          <p:cNvPr id="3" name="Content Placeholder 2"/>
          <p:cNvSpPr>
            <a:spLocks noGrp="1"/>
          </p:cNvSpPr>
          <p:nvPr>
            <p:ph idx="1"/>
          </p:nvPr>
        </p:nvSpPr>
        <p:spPr/>
        <p:txBody>
          <a:bodyPr>
            <a:normAutofit/>
          </a:bodyPr>
          <a:lstStyle/>
          <a:p>
            <a:r>
              <a:rPr lang="en-US" sz="2400" dirty="0" smtClean="0"/>
              <a:t>    The world’s first pre- hospital REBOA was carried out by London’s air ambulance in 2014. This is a pioneering new technique to prevent trauma patients bleeding to death. It is a procedure used to control severe pelvic hemorrhage, an injury most commonly associated with cycling incidents and falls from heights. The procedure took 2 years to develop by The Royal London Hospital.</a:t>
            </a:r>
          </a:p>
          <a:p>
            <a:r>
              <a:rPr lang="en-US" sz="2400" dirty="0" smtClean="0"/>
              <a:t>http://</a:t>
            </a:r>
            <a:r>
              <a:rPr lang="en-US" sz="2400" dirty="0" err="1" smtClean="0"/>
              <a:t>www.bbc.co.uk</a:t>
            </a:r>
            <a:r>
              <a:rPr lang="en-US" sz="2400" dirty="0" smtClean="0"/>
              <a:t>/news/health-27868418</a:t>
            </a:r>
          </a:p>
          <a:p>
            <a:endParaRPr lang="en-US" dirty="0" smtClean="0"/>
          </a:p>
          <a:p>
            <a:endParaRPr lang="en-US" dirty="0" smtClean="0"/>
          </a:p>
          <a:p>
            <a:endParaRPr lang="en-US" dirty="0"/>
          </a:p>
        </p:txBody>
      </p:sp>
    </p:spTree>
    <p:extLst>
      <p:ext uri="{BB962C8B-B14F-4D97-AF65-F5344CB8AC3E}">
        <p14:creationId xmlns:p14="http://schemas.microsoft.com/office/powerpoint/2010/main" xmlns="" val="18993290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975651" y="1885964"/>
            <a:ext cx="5044688" cy="369332"/>
          </a:xfrm>
          <a:prstGeom prst="rect">
            <a:avLst/>
          </a:prstGeom>
        </p:spPr>
        <p:txBody>
          <a:bodyPr wrap="square">
            <a:spAutoFit/>
          </a:bodyPr>
          <a:lstStyle/>
          <a:p>
            <a:pPr algn="ctr"/>
            <a:r>
              <a:rPr lang="en-US" dirty="0" smtClean="0"/>
              <a:t>http://</a:t>
            </a:r>
            <a:r>
              <a:rPr lang="en-US" dirty="0" err="1" smtClean="0"/>
              <a:t>www.bbc.co.uk</a:t>
            </a:r>
            <a:r>
              <a:rPr lang="en-US" dirty="0" smtClean="0"/>
              <a:t>/news/health-41483322</a:t>
            </a:r>
            <a:endParaRPr lang="en-US" dirty="0"/>
          </a:p>
        </p:txBody>
      </p:sp>
      <p:sp>
        <p:nvSpPr>
          <p:cNvPr id="5" name="TextBox 4"/>
          <p:cNvSpPr txBox="1"/>
          <p:nvPr/>
        </p:nvSpPr>
        <p:spPr>
          <a:xfrm>
            <a:off x="952546" y="749183"/>
            <a:ext cx="7461609" cy="369332"/>
          </a:xfrm>
          <a:prstGeom prst="rect">
            <a:avLst/>
          </a:prstGeom>
          <a:noFill/>
        </p:spPr>
        <p:txBody>
          <a:bodyPr wrap="square" rtlCol="0">
            <a:spAutoFit/>
          </a:bodyPr>
          <a:lstStyle/>
          <a:p>
            <a:pPr algn="ctr"/>
            <a:r>
              <a:rPr lang="en-US" b="1" u="sng" dirty="0" smtClean="0"/>
              <a:t>NHS Tracker</a:t>
            </a:r>
            <a:endParaRPr lang="en-US" b="1" u="sng" dirty="0"/>
          </a:p>
        </p:txBody>
      </p:sp>
      <p:sp>
        <p:nvSpPr>
          <p:cNvPr id="6" name="TextBox 5"/>
          <p:cNvSpPr txBox="1"/>
          <p:nvPr/>
        </p:nvSpPr>
        <p:spPr>
          <a:xfrm>
            <a:off x="2240247" y="2981356"/>
            <a:ext cx="4586332" cy="369332"/>
          </a:xfrm>
          <a:prstGeom prst="rect">
            <a:avLst/>
          </a:prstGeom>
          <a:noFill/>
        </p:spPr>
        <p:txBody>
          <a:bodyPr wrap="square" rtlCol="0">
            <a:spAutoFit/>
          </a:bodyPr>
          <a:lstStyle/>
          <a:p>
            <a:pPr algn="ctr"/>
            <a:r>
              <a:rPr lang="tr-TR" dirty="0" err="1" smtClean="0"/>
              <a:t>King</a:t>
            </a:r>
            <a:r>
              <a:rPr lang="tr-TR" dirty="0" smtClean="0"/>
              <a:t> David High School: M8 </a:t>
            </a:r>
            <a:r>
              <a:rPr lang="tr-TR" dirty="0"/>
              <a:t>5DY</a:t>
            </a:r>
            <a:endParaRPr lang="en-US" dirty="0"/>
          </a:p>
        </p:txBody>
      </p:sp>
    </p:spTree>
    <p:extLst>
      <p:ext uri="{BB962C8B-B14F-4D97-AF65-F5344CB8AC3E}">
        <p14:creationId xmlns:p14="http://schemas.microsoft.com/office/powerpoint/2010/main" xmlns="" val="35051957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What is Emergency Medicine ?</a:t>
            </a:r>
            <a:endParaRPr lang="en-US" dirty="0"/>
          </a:p>
        </p:txBody>
      </p:sp>
      <p:sp>
        <p:nvSpPr>
          <p:cNvPr id="3" name="Content Placeholder 2"/>
          <p:cNvSpPr>
            <a:spLocks noGrp="1"/>
          </p:cNvSpPr>
          <p:nvPr>
            <p:ph idx="1"/>
          </p:nvPr>
        </p:nvSpPr>
        <p:spPr/>
        <p:txBody>
          <a:bodyPr>
            <a:normAutofit/>
          </a:bodyPr>
          <a:lstStyle/>
          <a:p>
            <a:r>
              <a:rPr lang="en-US" sz="3600" dirty="0" smtClean="0"/>
              <a:t>   </a:t>
            </a:r>
            <a:r>
              <a:rPr lang="en-US" sz="3600" b="0" dirty="0" smtClean="0"/>
              <a:t>Accident and Emergency Medicine </a:t>
            </a:r>
          </a:p>
          <a:p>
            <a:r>
              <a:rPr lang="en-US" sz="3600" b="0" dirty="0" smtClean="0"/>
              <a:t>   Involves the care of unscheduled patients with illnesses or injuries requiring immediate medical intervention.</a:t>
            </a:r>
            <a:endParaRPr lang="en-US" sz="3600" b="0" dirty="0"/>
          </a:p>
        </p:txBody>
      </p:sp>
    </p:spTree>
    <p:extLst>
      <p:ext uri="{BB962C8B-B14F-4D97-AF65-F5344CB8AC3E}">
        <p14:creationId xmlns:p14="http://schemas.microsoft.com/office/powerpoint/2010/main" xmlns="" val="13404156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Attendance &amp; Admissions</a:t>
            </a:r>
            <a:endParaRPr lang="en-US" dirty="0"/>
          </a:p>
        </p:txBody>
      </p:sp>
      <p:sp>
        <p:nvSpPr>
          <p:cNvPr id="3" name="Content Placeholder 2"/>
          <p:cNvSpPr>
            <a:spLocks noGrp="1"/>
          </p:cNvSpPr>
          <p:nvPr>
            <p:ph idx="1"/>
          </p:nvPr>
        </p:nvSpPr>
        <p:spPr/>
        <p:txBody>
          <a:bodyPr>
            <a:normAutofit/>
          </a:bodyPr>
          <a:lstStyle/>
          <a:p>
            <a:r>
              <a:rPr lang="en-US" sz="2200" dirty="0" smtClean="0"/>
              <a:t>-in </a:t>
            </a:r>
            <a:r>
              <a:rPr lang="en-US" sz="2200" dirty="0"/>
              <a:t>2016 there were 23.57 million attendances at England’s A&amp;E departments, of which 65% were at major emergency departments (‘type 1’) which operate a consultant-led 24 hour service. The remainder were at minor injury units, walk-in </a:t>
            </a:r>
            <a:r>
              <a:rPr lang="en-US" sz="2200" dirty="0" err="1"/>
              <a:t>centres</a:t>
            </a:r>
            <a:r>
              <a:rPr lang="en-US" sz="2200" dirty="0"/>
              <a:t>, and single </a:t>
            </a:r>
            <a:r>
              <a:rPr lang="en-US" sz="2200" dirty="0" err="1"/>
              <a:t>speciality</a:t>
            </a:r>
            <a:r>
              <a:rPr lang="en-US" sz="2200" dirty="0"/>
              <a:t> facilities</a:t>
            </a:r>
            <a:r>
              <a:rPr lang="en-US" sz="2200" dirty="0" smtClean="0"/>
              <a:t>.</a:t>
            </a:r>
            <a:endParaRPr lang="en-US" sz="2200" dirty="0"/>
          </a:p>
          <a:p>
            <a:r>
              <a:rPr lang="en-US" sz="2200" dirty="0" smtClean="0"/>
              <a:t>-Total </a:t>
            </a:r>
            <a:r>
              <a:rPr lang="en-US" sz="2200" dirty="0"/>
              <a:t>attendance increased by 5.2% compared with 2015 – equivalent to an average of 3,216 more people attending A&amp;E each day. Attendance at A&amp;E appears to be increasing at a faster rate than population growth. </a:t>
            </a:r>
          </a:p>
          <a:p>
            <a:endParaRPr lang="en-US" dirty="0"/>
          </a:p>
        </p:txBody>
      </p:sp>
    </p:spTree>
    <p:extLst>
      <p:ext uri="{BB962C8B-B14F-4D97-AF65-F5344CB8AC3E}">
        <p14:creationId xmlns:p14="http://schemas.microsoft.com/office/powerpoint/2010/main" xmlns="" val="32696568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a:blip r:embed="rId2"/>
          <a:stretch>
            <a:fillRect/>
          </a:stretch>
        </p:blipFill>
        <p:spPr>
          <a:xfrm>
            <a:off x="1093664" y="510682"/>
            <a:ext cx="6611699" cy="5928341"/>
          </a:xfrm>
          <a:prstGeom prst="rect">
            <a:avLst/>
          </a:prstGeom>
        </p:spPr>
      </p:pic>
      <p:sp>
        <p:nvSpPr>
          <p:cNvPr id="9" name="TextBox 8"/>
          <p:cNvSpPr txBox="1"/>
          <p:nvPr/>
        </p:nvSpPr>
        <p:spPr>
          <a:xfrm>
            <a:off x="1641011" y="352823"/>
            <a:ext cx="6420350" cy="523220"/>
          </a:xfrm>
          <a:prstGeom prst="rect">
            <a:avLst/>
          </a:prstGeom>
          <a:noFill/>
        </p:spPr>
        <p:txBody>
          <a:bodyPr wrap="square" rtlCol="0">
            <a:spAutoFit/>
          </a:bodyPr>
          <a:lstStyle/>
          <a:p>
            <a:pPr algn="ctr"/>
            <a:r>
              <a:rPr lang="en-US" sz="2800" b="1" u="sng" dirty="0" smtClean="0"/>
              <a:t>A and E Targets </a:t>
            </a:r>
            <a:endParaRPr lang="en-US" sz="2800" b="1" u="sng" dirty="0"/>
          </a:p>
        </p:txBody>
      </p:sp>
    </p:spTree>
    <p:extLst>
      <p:ext uri="{BB962C8B-B14F-4D97-AF65-F5344CB8AC3E}">
        <p14:creationId xmlns:p14="http://schemas.microsoft.com/office/powerpoint/2010/main" xmlns="" val="15374374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srcRect t="5986" b="5986"/>
          <a:stretch>
            <a:fillRect/>
          </a:stretch>
        </p:blipFill>
        <p:spPr>
          <a:xfrm>
            <a:off x="886302" y="169759"/>
            <a:ext cx="7297953" cy="4885097"/>
          </a:xfrm>
        </p:spPr>
      </p:pic>
    </p:spTree>
    <p:extLst>
      <p:ext uri="{BB962C8B-B14F-4D97-AF65-F5344CB8AC3E}">
        <p14:creationId xmlns:p14="http://schemas.microsoft.com/office/powerpoint/2010/main" xmlns="" val="14834126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a:blip r:embed="rId2"/>
          <a:stretch>
            <a:fillRect/>
          </a:stretch>
        </p:blipFill>
        <p:spPr>
          <a:xfrm>
            <a:off x="635031" y="60340"/>
            <a:ext cx="7645400" cy="4965569"/>
          </a:xfrm>
          <a:prstGeom prst="rect">
            <a:avLst/>
          </a:prstGeom>
        </p:spPr>
      </p:pic>
    </p:spTree>
    <p:extLst>
      <p:ext uri="{BB962C8B-B14F-4D97-AF65-F5344CB8AC3E}">
        <p14:creationId xmlns:p14="http://schemas.microsoft.com/office/powerpoint/2010/main" xmlns="" val="36133135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Triage </a:t>
            </a:r>
            <a:endParaRPr lang="en-US" dirty="0"/>
          </a:p>
        </p:txBody>
      </p:sp>
      <p:sp>
        <p:nvSpPr>
          <p:cNvPr id="4" name="TextBox 3"/>
          <p:cNvSpPr txBox="1"/>
          <p:nvPr/>
        </p:nvSpPr>
        <p:spPr>
          <a:xfrm>
            <a:off x="400394" y="914400"/>
            <a:ext cx="8450868" cy="3139321"/>
          </a:xfrm>
          <a:prstGeom prst="rect">
            <a:avLst/>
          </a:prstGeom>
          <a:noFill/>
        </p:spPr>
        <p:txBody>
          <a:bodyPr wrap="square" rtlCol="0">
            <a:spAutoFit/>
          </a:bodyPr>
          <a:lstStyle/>
          <a:p>
            <a:r>
              <a:rPr lang="en-US" i="1" dirty="0"/>
              <a:t>National Codes:</a:t>
            </a:r>
            <a:endParaRPr lang="en-US" dirty="0"/>
          </a:p>
          <a:p>
            <a:pPr marL="342900" indent="-342900">
              <a:buAutoNum type="arabicPlain"/>
            </a:pPr>
            <a:r>
              <a:rPr lang="en-US" dirty="0" smtClean="0"/>
              <a:t>Immediate </a:t>
            </a:r>
            <a:r>
              <a:rPr lang="en-US" dirty="0"/>
              <a:t>resuscitation.</a:t>
            </a:r>
          </a:p>
          <a:p>
            <a:r>
              <a:rPr lang="en-US" dirty="0" smtClean="0">
                <a:hlinkClick r:id="rId2"/>
              </a:rPr>
              <a:t>Patients in </a:t>
            </a:r>
            <a:r>
              <a:rPr lang="en-US" dirty="0">
                <a:hlinkClick r:id="rId2"/>
              </a:rPr>
              <a:t>need of immediate treatment for preservation of life.	</a:t>
            </a:r>
            <a:endParaRPr lang="en-US" dirty="0" smtClean="0"/>
          </a:p>
          <a:p>
            <a:r>
              <a:rPr lang="en-US" dirty="0" smtClean="0"/>
              <a:t>2</a:t>
            </a:r>
            <a:r>
              <a:rPr lang="en-US" dirty="0"/>
              <a:t>	Very urgent.</a:t>
            </a:r>
          </a:p>
          <a:p>
            <a:r>
              <a:rPr lang="en-US" u="sng" dirty="0">
                <a:solidFill>
                  <a:schemeClr val="accent1">
                    <a:lumMod val="75000"/>
                  </a:schemeClr>
                </a:solidFill>
              </a:rPr>
              <a:t>Seriously ill or injured </a:t>
            </a:r>
            <a:r>
              <a:rPr lang="en-US" u="sng" dirty="0" smtClean="0">
                <a:solidFill>
                  <a:schemeClr val="accent1">
                    <a:lumMod val="75000"/>
                  </a:schemeClr>
                </a:solidFill>
              </a:rPr>
              <a:t>patients</a:t>
            </a:r>
            <a:r>
              <a:rPr lang="en-US" dirty="0">
                <a:solidFill>
                  <a:srgbClr val="000090"/>
                </a:solidFill>
                <a:hlinkClick r:id="rId2"/>
              </a:rPr>
              <a:t> whose lives are not in immediate danger.	</a:t>
            </a:r>
          </a:p>
          <a:p>
            <a:pPr marL="342900" indent="-342900">
              <a:buAutoNum type="arabicPlain" startAt="3"/>
            </a:pPr>
            <a:r>
              <a:rPr lang="en-US" dirty="0" smtClean="0"/>
              <a:t>Urgent</a:t>
            </a:r>
            <a:r>
              <a:rPr lang="en-US" dirty="0"/>
              <a:t>.</a:t>
            </a:r>
          </a:p>
          <a:p>
            <a:r>
              <a:rPr lang="en-US" dirty="0">
                <a:hlinkClick r:id="rId2"/>
              </a:rPr>
              <a:t>P</a:t>
            </a:r>
            <a:r>
              <a:rPr lang="en-US" dirty="0" smtClean="0">
                <a:hlinkClick r:id="rId2"/>
              </a:rPr>
              <a:t>atients </a:t>
            </a:r>
            <a:r>
              <a:rPr lang="en-US" dirty="0">
                <a:hlinkClick r:id="rId2"/>
              </a:rPr>
              <a:t>with serious problems, but apparently stable condition.	</a:t>
            </a:r>
          </a:p>
          <a:p>
            <a:r>
              <a:rPr lang="en-US" dirty="0"/>
              <a:t>4	Standard.</a:t>
            </a:r>
          </a:p>
          <a:p>
            <a:r>
              <a:rPr lang="en-US" u="sng" dirty="0">
                <a:solidFill>
                  <a:srgbClr val="5B5C5F"/>
                </a:solidFill>
              </a:rPr>
              <a:t>Standard A&amp;E cases without immediate danger or distress.</a:t>
            </a:r>
            <a:r>
              <a:rPr lang="en-US" dirty="0"/>
              <a:t>	</a:t>
            </a:r>
          </a:p>
          <a:p>
            <a:pPr marL="342900" indent="-342900">
              <a:buAutoNum type="arabicPlain" startAt="5"/>
            </a:pPr>
            <a:r>
              <a:rPr lang="en-US" dirty="0" smtClean="0"/>
              <a:t>Non</a:t>
            </a:r>
            <a:r>
              <a:rPr lang="en-US" dirty="0"/>
              <a:t>-urgent.</a:t>
            </a:r>
          </a:p>
          <a:p>
            <a:r>
              <a:rPr lang="en-US" dirty="0" smtClean="0">
                <a:hlinkClick r:id="rId2"/>
              </a:rPr>
              <a:t>Patients whose </a:t>
            </a:r>
            <a:r>
              <a:rPr lang="en-US" dirty="0">
                <a:hlinkClick r:id="rId2"/>
              </a:rPr>
              <a:t>conditions are not true accidents or emergencies.	</a:t>
            </a:r>
          </a:p>
        </p:txBody>
      </p:sp>
    </p:spTree>
    <p:extLst>
      <p:ext uri="{BB962C8B-B14F-4D97-AF65-F5344CB8AC3E}">
        <p14:creationId xmlns:p14="http://schemas.microsoft.com/office/powerpoint/2010/main" xmlns="" val="29520150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What Requires Immediate Intervention?</a:t>
            </a:r>
            <a:endParaRPr lang="en-US" dirty="0"/>
          </a:p>
        </p:txBody>
      </p:sp>
      <p:sp>
        <p:nvSpPr>
          <p:cNvPr id="3" name="Content Placeholder 2"/>
          <p:cNvSpPr>
            <a:spLocks noGrp="1"/>
          </p:cNvSpPr>
          <p:nvPr>
            <p:ph idx="1"/>
          </p:nvPr>
        </p:nvSpPr>
        <p:spPr/>
        <p:txBody>
          <a:bodyPr>
            <a:normAutofit fontScale="85000" lnSpcReduction="20000"/>
          </a:bodyPr>
          <a:lstStyle/>
          <a:p>
            <a:pPr>
              <a:buFontTx/>
              <a:buChar char="-"/>
            </a:pPr>
            <a:r>
              <a:rPr lang="en-US" dirty="0" smtClean="0"/>
              <a:t>breathing difficulties-</a:t>
            </a:r>
            <a:r>
              <a:rPr lang="en-US" dirty="0" smtClean="0">
                <a:solidFill>
                  <a:srgbClr val="FF0000"/>
                </a:solidFill>
              </a:rPr>
              <a:t>Asthma attack, Pneumonia, Emphysema, Trauma, Atrial fibrillation, Heart failure, Anaphylaxis, Blockage</a:t>
            </a:r>
            <a:endParaRPr lang="en-US" dirty="0" smtClean="0">
              <a:solidFill>
                <a:srgbClr val="000090"/>
              </a:solidFill>
            </a:endParaRPr>
          </a:p>
          <a:p>
            <a:pPr>
              <a:buFontTx/>
              <a:buChar char="-"/>
            </a:pPr>
            <a:r>
              <a:rPr lang="en-US" dirty="0" smtClean="0"/>
              <a:t>Persistent severe chest pain-</a:t>
            </a:r>
            <a:r>
              <a:rPr lang="en-US" dirty="0" smtClean="0">
                <a:solidFill>
                  <a:srgbClr val="FF0000"/>
                </a:solidFill>
              </a:rPr>
              <a:t>Heart attack, Aortic Dissection and pulmonary Embolism</a:t>
            </a:r>
          </a:p>
          <a:p>
            <a:pPr marL="0" indent="0">
              <a:buNone/>
            </a:pPr>
            <a:r>
              <a:rPr lang="en-US" dirty="0" smtClean="0"/>
              <a:t>-       Severe bleeding </a:t>
            </a:r>
          </a:p>
          <a:p>
            <a:pPr>
              <a:buFontTx/>
              <a:buChar char="-"/>
            </a:pPr>
            <a:r>
              <a:rPr lang="en-US" dirty="0" smtClean="0"/>
              <a:t>Severe allergic reactions</a:t>
            </a:r>
          </a:p>
          <a:p>
            <a:pPr>
              <a:buFontTx/>
              <a:buChar char="-"/>
            </a:pPr>
            <a:r>
              <a:rPr lang="en-US" dirty="0" smtClean="0"/>
              <a:t>Severe Burns </a:t>
            </a:r>
          </a:p>
          <a:p>
            <a:pPr>
              <a:buFontTx/>
              <a:buChar char="-"/>
            </a:pPr>
            <a:r>
              <a:rPr lang="en-US" dirty="0" smtClean="0"/>
              <a:t>Fits (that won’t stop)- </a:t>
            </a:r>
            <a:r>
              <a:rPr lang="en-US" dirty="0" smtClean="0">
                <a:solidFill>
                  <a:srgbClr val="FF0000"/>
                </a:solidFill>
              </a:rPr>
              <a:t>Any type of brain injury such as Trauma, Stroke, Infection or a Brain </a:t>
            </a:r>
            <a:r>
              <a:rPr lang="en-US" dirty="0">
                <a:solidFill>
                  <a:srgbClr val="FF0000"/>
                </a:solidFill>
              </a:rPr>
              <a:t>T</a:t>
            </a:r>
            <a:r>
              <a:rPr lang="en-US" dirty="0" smtClean="0">
                <a:solidFill>
                  <a:srgbClr val="FF0000"/>
                </a:solidFill>
              </a:rPr>
              <a:t>umor</a:t>
            </a:r>
          </a:p>
          <a:p>
            <a:pPr>
              <a:buFontTx/>
              <a:buChar char="-"/>
            </a:pPr>
            <a:r>
              <a:rPr lang="en-US" dirty="0" smtClean="0"/>
              <a:t>Breaks/Sprains </a:t>
            </a:r>
          </a:p>
          <a:p>
            <a:pPr>
              <a:buFontTx/>
              <a:buChar char="-"/>
            </a:pPr>
            <a:r>
              <a:rPr lang="en-US" dirty="0" smtClean="0"/>
              <a:t>Severe Intoxication- </a:t>
            </a:r>
            <a:r>
              <a:rPr lang="en-US" dirty="0" smtClean="0">
                <a:solidFill>
                  <a:srgbClr val="FF0000"/>
                </a:solidFill>
              </a:rPr>
              <a:t>alcohol, drugs</a:t>
            </a:r>
          </a:p>
          <a:p>
            <a:pPr>
              <a:buFontTx/>
              <a:buChar char="-"/>
            </a:pPr>
            <a:r>
              <a:rPr lang="en-US" dirty="0" smtClean="0"/>
              <a:t>Trauma</a:t>
            </a:r>
          </a:p>
          <a:p>
            <a:pPr>
              <a:buFontTx/>
              <a:buChar char="-"/>
            </a:pPr>
            <a:r>
              <a:rPr lang="en-US" dirty="0" smtClean="0"/>
              <a:t>Fever</a:t>
            </a:r>
          </a:p>
          <a:p>
            <a:pPr>
              <a:buFontTx/>
              <a:buChar char="-"/>
            </a:pPr>
            <a:r>
              <a:rPr lang="en-US" dirty="0" smtClean="0"/>
              <a:t>hypoxia</a:t>
            </a:r>
            <a:endParaRPr lang="en-US" dirty="0"/>
          </a:p>
        </p:txBody>
      </p:sp>
    </p:spTree>
    <p:extLst>
      <p:ext uri="{BB962C8B-B14F-4D97-AF65-F5344CB8AC3E}">
        <p14:creationId xmlns:p14="http://schemas.microsoft.com/office/powerpoint/2010/main" xmlns="" val="35268686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ABC</a:t>
            </a:r>
            <a:endParaRPr lang="en-US" dirty="0"/>
          </a:p>
        </p:txBody>
      </p:sp>
      <p:sp>
        <p:nvSpPr>
          <p:cNvPr id="3" name="Content Placeholder 2"/>
          <p:cNvSpPr>
            <a:spLocks noGrp="1"/>
          </p:cNvSpPr>
          <p:nvPr>
            <p:ph idx="1"/>
          </p:nvPr>
        </p:nvSpPr>
        <p:spPr/>
        <p:txBody>
          <a:bodyPr>
            <a:normAutofit/>
          </a:bodyPr>
          <a:lstStyle/>
          <a:p>
            <a:r>
              <a:rPr lang="en-US" sz="2600" dirty="0" smtClean="0"/>
              <a:t>-When assessing emergency patients, ABC can be used to </a:t>
            </a:r>
            <a:r>
              <a:rPr lang="en-US" sz="2600" dirty="0" err="1" smtClean="0"/>
              <a:t>prioritise</a:t>
            </a:r>
            <a:r>
              <a:rPr lang="en-US" sz="2600" dirty="0" smtClean="0"/>
              <a:t> what needs to be reviewed most urgently. </a:t>
            </a:r>
          </a:p>
          <a:p>
            <a:r>
              <a:rPr lang="en-US" sz="2600" dirty="0" smtClean="0"/>
              <a:t>A- Airway</a:t>
            </a:r>
          </a:p>
          <a:p>
            <a:r>
              <a:rPr lang="en-US" sz="2600" dirty="0" smtClean="0"/>
              <a:t>B- Breathing </a:t>
            </a:r>
          </a:p>
          <a:p>
            <a:r>
              <a:rPr lang="en-US" sz="2600" dirty="0" smtClean="0"/>
              <a:t>C- Circulation </a:t>
            </a:r>
            <a:endParaRPr lang="en-US" sz="2600" dirty="0"/>
          </a:p>
          <a:p>
            <a:pPr marL="0" indent="0">
              <a:buNone/>
            </a:pPr>
            <a:endParaRPr lang="en-US" dirty="0"/>
          </a:p>
        </p:txBody>
      </p:sp>
    </p:spTree>
    <p:extLst>
      <p:ext uri="{BB962C8B-B14F-4D97-AF65-F5344CB8AC3E}">
        <p14:creationId xmlns:p14="http://schemas.microsoft.com/office/powerpoint/2010/main" xmlns="" val="4185747802"/>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Angles">
  <a:themeElements>
    <a:clrScheme name="Angles">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华文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Angles.thmx</Template>
  <TotalTime>7140</TotalTime>
  <Words>517</Words>
  <Application>Microsoft Office PowerPoint</Application>
  <PresentationFormat>On-screen Show (4:3)</PresentationFormat>
  <Paragraphs>57</Paragraphs>
  <Slides>16</Slides>
  <Notes>1</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Angles</vt:lpstr>
      <vt:lpstr>Emergency Medicine</vt:lpstr>
      <vt:lpstr>What is Emergency Medicine ?</vt:lpstr>
      <vt:lpstr>Attendance &amp; Admissions</vt:lpstr>
      <vt:lpstr>Slide 4</vt:lpstr>
      <vt:lpstr>Slide 5</vt:lpstr>
      <vt:lpstr>Slide 6</vt:lpstr>
      <vt:lpstr>Triage </vt:lpstr>
      <vt:lpstr>What Requires Immediate Intervention?</vt:lpstr>
      <vt:lpstr>ABC</vt:lpstr>
      <vt:lpstr>Trauma Team </vt:lpstr>
      <vt:lpstr>Modern Capabilities of Emergency Medicine </vt:lpstr>
      <vt:lpstr>Helicopters and Modern Ambulances </vt:lpstr>
      <vt:lpstr>London’s Air Ambulance </vt:lpstr>
      <vt:lpstr>Thoracotomy</vt:lpstr>
      <vt:lpstr>London’s Air Ambulance  </vt:lpstr>
      <vt:lpstr>Slide 16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Emergency Medicine</dc:title>
  <dc:creator>Harry press</dc:creator>
  <cp:lastModifiedBy>Susie's Laptop</cp:lastModifiedBy>
  <cp:revision>39</cp:revision>
  <dcterms:created xsi:type="dcterms:W3CDTF">2017-11-14T21:48:05Z</dcterms:created>
  <dcterms:modified xsi:type="dcterms:W3CDTF">2017-11-24T22:57:56Z</dcterms:modified>
</cp:coreProperties>
</file>