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8"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A937C-4B18-4CB6-84EA-3EB730CC9C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632F6E-816C-4AF4-9E45-5D1BEE47A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73DFDD-4EF2-41F9-8649-F6737B64B3F1}"/>
              </a:ext>
            </a:extLst>
          </p:cNvPr>
          <p:cNvSpPr>
            <a:spLocks noGrp="1"/>
          </p:cNvSpPr>
          <p:nvPr>
            <p:ph type="dt" sz="half" idx="10"/>
          </p:nvPr>
        </p:nvSpPr>
        <p:spPr/>
        <p:txBody>
          <a:bodyPr/>
          <a:lstStyle/>
          <a:p>
            <a:fld id="{C032C955-CD56-4599-8165-926542C0275B}" type="datetimeFigureOut">
              <a:rPr lang="en-GB" smtClean="0"/>
              <a:t>17/06/2019</a:t>
            </a:fld>
            <a:endParaRPr lang="en-GB"/>
          </a:p>
        </p:txBody>
      </p:sp>
      <p:sp>
        <p:nvSpPr>
          <p:cNvPr id="5" name="Footer Placeholder 4">
            <a:extLst>
              <a:ext uri="{FF2B5EF4-FFF2-40B4-BE49-F238E27FC236}">
                <a16:creationId xmlns:a16="http://schemas.microsoft.com/office/drawing/2014/main" id="{0DF1DD84-3D1C-45C8-8CA1-BF0377F14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C85738-B6EB-4F82-967C-021204D229E3}"/>
              </a:ext>
            </a:extLst>
          </p:cNvPr>
          <p:cNvSpPr>
            <a:spLocks noGrp="1"/>
          </p:cNvSpPr>
          <p:nvPr>
            <p:ph type="sldNum" sz="quarter" idx="12"/>
          </p:nvPr>
        </p:nvSpPr>
        <p:spPr/>
        <p:txBody>
          <a:bodyPr/>
          <a:lstStyle/>
          <a:p>
            <a:fld id="{CEB6EA60-BD2D-44AF-9FFB-D4083F1E26E0}" type="slidenum">
              <a:rPr lang="en-GB" smtClean="0"/>
              <a:t>‹#›</a:t>
            </a:fld>
            <a:endParaRPr lang="en-GB"/>
          </a:p>
        </p:txBody>
      </p:sp>
    </p:spTree>
    <p:extLst>
      <p:ext uri="{BB962C8B-B14F-4D97-AF65-F5344CB8AC3E}">
        <p14:creationId xmlns:p14="http://schemas.microsoft.com/office/powerpoint/2010/main" val="13890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A8A6-5465-459B-9D96-6BA55A57C6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37BCCE-8048-4C42-9F28-FC82055A1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A2EBFF-1970-459E-A474-80C4A90BC519}"/>
              </a:ext>
            </a:extLst>
          </p:cNvPr>
          <p:cNvSpPr>
            <a:spLocks noGrp="1"/>
          </p:cNvSpPr>
          <p:nvPr>
            <p:ph type="dt" sz="half" idx="10"/>
          </p:nvPr>
        </p:nvSpPr>
        <p:spPr/>
        <p:txBody>
          <a:bodyPr/>
          <a:lstStyle/>
          <a:p>
            <a:fld id="{C032C955-CD56-4599-8165-926542C0275B}" type="datetimeFigureOut">
              <a:rPr lang="en-GB" smtClean="0"/>
              <a:t>17/06/2019</a:t>
            </a:fld>
            <a:endParaRPr lang="en-GB"/>
          </a:p>
        </p:txBody>
      </p:sp>
      <p:sp>
        <p:nvSpPr>
          <p:cNvPr id="5" name="Footer Placeholder 4">
            <a:extLst>
              <a:ext uri="{FF2B5EF4-FFF2-40B4-BE49-F238E27FC236}">
                <a16:creationId xmlns:a16="http://schemas.microsoft.com/office/drawing/2014/main" id="{2DF2260A-7151-4B3C-9D97-14E99728D6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3F70D7-6209-4715-B760-598F140461CD}"/>
              </a:ext>
            </a:extLst>
          </p:cNvPr>
          <p:cNvSpPr>
            <a:spLocks noGrp="1"/>
          </p:cNvSpPr>
          <p:nvPr>
            <p:ph type="sldNum" sz="quarter" idx="12"/>
          </p:nvPr>
        </p:nvSpPr>
        <p:spPr/>
        <p:txBody>
          <a:bodyPr/>
          <a:lstStyle/>
          <a:p>
            <a:fld id="{CEB6EA60-BD2D-44AF-9FFB-D4083F1E26E0}" type="slidenum">
              <a:rPr lang="en-GB" smtClean="0"/>
              <a:t>‹#›</a:t>
            </a:fld>
            <a:endParaRPr lang="en-GB"/>
          </a:p>
        </p:txBody>
      </p:sp>
    </p:spTree>
    <p:extLst>
      <p:ext uri="{BB962C8B-B14F-4D97-AF65-F5344CB8AC3E}">
        <p14:creationId xmlns:p14="http://schemas.microsoft.com/office/powerpoint/2010/main" val="371074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575E44-E539-4EF2-80DB-7483A39D4D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1F9A37-2442-49A1-9666-9296184C9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D29CE6-5B12-42FC-B551-768231F25469}"/>
              </a:ext>
            </a:extLst>
          </p:cNvPr>
          <p:cNvSpPr>
            <a:spLocks noGrp="1"/>
          </p:cNvSpPr>
          <p:nvPr>
            <p:ph type="dt" sz="half" idx="10"/>
          </p:nvPr>
        </p:nvSpPr>
        <p:spPr/>
        <p:txBody>
          <a:bodyPr/>
          <a:lstStyle/>
          <a:p>
            <a:fld id="{C032C955-CD56-4599-8165-926542C0275B}" type="datetimeFigureOut">
              <a:rPr lang="en-GB" smtClean="0"/>
              <a:t>17/06/2019</a:t>
            </a:fld>
            <a:endParaRPr lang="en-GB"/>
          </a:p>
        </p:txBody>
      </p:sp>
      <p:sp>
        <p:nvSpPr>
          <p:cNvPr id="5" name="Footer Placeholder 4">
            <a:extLst>
              <a:ext uri="{FF2B5EF4-FFF2-40B4-BE49-F238E27FC236}">
                <a16:creationId xmlns:a16="http://schemas.microsoft.com/office/drawing/2014/main" id="{FA1939CA-0904-4345-BD1F-93BE66A7FA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D6ACA9-E42A-4D31-968C-B508F5BA8282}"/>
              </a:ext>
            </a:extLst>
          </p:cNvPr>
          <p:cNvSpPr>
            <a:spLocks noGrp="1"/>
          </p:cNvSpPr>
          <p:nvPr>
            <p:ph type="sldNum" sz="quarter" idx="12"/>
          </p:nvPr>
        </p:nvSpPr>
        <p:spPr/>
        <p:txBody>
          <a:bodyPr/>
          <a:lstStyle/>
          <a:p>
            <a:fld id="{CEB6EA60-BD2D-44AF-9FFB-D4083F1E26E0}" type="slidenum">
              <a:rPr lang="en-GB" smtClean="0"/>
              <a:t>‹#›</a:t>
            </a:fld>
            <a:endParaRPr lang="en-GB"/>
          </a:p>
        </p:txBody>
      </p:sp>
    </p:spTree>
    <p:extLst>
      <p:ext uri="{BB962C8B-B14F-4D97-AF65-F5344CB8AC3E}">
        <p14:creationId xmlns:p14="http://schemas.microsoft.com/office/powerpoint/2010/main" val="222905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6AF38-DBAE-418F-8EB9-AA58BAD863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2CDCD9-FA2E-4596-8FAE-4B3E76C317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085A75-E875-4DCB-869B-BCAC70FA01BC}"/>
              </a:ext>
            </a:extLst>
          </p:cNvPr>
          <p:cNvSpPr>
            <a:spLocks noGrp="1"/>
          </p:cNvSpPr>
          <p:nvPr>
            <p:ph type="dt" sz="half" idx="10"/>
          </p:nvPr>
        </p:nvSpPr>
        <p:spPr/>
        <p:txBody>
          <a:bodyPr/>
          <a:lstStyle/>
          <a:p>
            <a:fld id="{C032C955-CD56-4599-8165-926542C0275B}" type="datetimeFigureOut">
              <a:rPr lang="en-GB" smtClean="0"/>
              <a:t>17/06/2019</a:t>
            </a:fld>
            <a:endParaRPr lang="en-GB"/>
          </a:p>
        </p:txBody>
      </p:sp>
      <p:sp>
        <p:nvSpPr>
          <p:cNvPr id="5" name="Footer Placeholder 4">
            <a:extLst>
              <a:ext uri="{FF2B5EF4-FFF2-40B4-BE49-F238E27FC236}">
                <a16:creationId xmlns:a16="http://schemas.microsoft.com/office/drawing/2014/main" id="{C616EDCC-9EE6-41D8-8B22-5D1B197AAD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6DC66C-702D-4FF7-A4C3-D915495F7C24}"/>
              </a:ext>
            </a:extLst>
          </p:cNvPr>
          <p:cNvSpPr>
            <a:spLocks noGrp="1"/>
          </p:cNvSpPr>
          <p:nvPr>
            <p:ph type="sldNum" sz="quarter" idx="12"/>
          </p:nvPr>
        </p:nvSpPr>
        <p:spPr/>
        <p:txBody>
          <a:bodyPr/>
          <a:lstStyle/>
          <a:p>
            <a:fld id="{CEB6EA60-BD2D-44AF-9FFB-D4083F1E26E0}" type="slidenum">
              <a:rPr lang="en-GB" smtClean="0"/>
              <a:t>‹#›</a:t>
            </a:fld>
            <a:endParaRPr lang="en-GB"/>
          </a:p>
        </p:txBody>
      </p:sp>
    </p:spTree>
    <p:extLst>
      <p:ext uri="{BB962C8B-B14F-4D97-AF65-F5344CB8AC3E}">
        <p14:creationId xmlns:p14="http://schemas.microsoft.com/office/powerpoint/2010/main" val="277519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D494-C5F9-4724-A139-B9048060A3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B116DF-8579-4B55-8BAE-E2C41B4044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F762BF-DCE2-479C-9999-A09C286EC88D}"/>
              </a:ext>
            </a:extLst>
          </p:cNvPr>
          <p:cNvSpPr>
            <a:spLocks noGrp="1"/>
          </p:cNvSpPr>
          <p:nvPr>
            <p:ph type="dt" sz="half" idx="10"/>
          </p:nvPr>
        </p:nvSpPr>
        <p:spPr/>
        <p:txBody>
          <a:bodyPr/>
          <a:lstStyle/>
          <a:p>
            <a:fld id="{C032C955-CD56-4599-8165-926542C0275B}" type="datetimeFigureOut">
              <a:rPr lang="en-GB" smtClean="0"/>
              <a:t>17/06/2019</a:t>
            </a:fld>
            <a:endParaRPr lang="en-GB"/>
          </a:p>
        </p:txBody>
      </p:sp>
      <p:sp>
        <p:nvSpPr>
          <p:cNvPr id="5" name="Footer Placeholder 4">
            <a:extLst>
              <a:ext uri="{FF2B5EF4-FFF2-40B4-BE49-F238E27FC236}">
                <a16:creationId xmlns:a16="http://schemas.microsoft.com/office/drawing/2014/main" id="{FB5CD018-8670-4091-A89A-B84191EC5C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63560B-F9D2-4B45-BF21-E32B6FF800F1}"/>
              </a:ext>
            </a:extLst>
          </p:cNvPr>
          <p:cNvSpPr>
            <a:spLocks noGrp="1"/>
          </p:cNvSpPr>
          <p:nvPr>
            <p:ph type="sldNum" sz="quarter" idx="12"/>
          </p:nvPr>
        </p:nvSpPr>
        <p:spPr/>
        <p:txBody>
          <a:bodyPr/>
          <a:lstStyle/>
          <a:p>
            <a:fld id="{CEB6EA60-BD2D-44AF-9FFB-D4083F1E26E0}" type="slidenum">
              <a:rPr lang="en-GB" smtClean="0"/>
              <a:t>‹#›</a:t>
            </a:fld>
            <a:endParaRPr lang="en-GB"/>
          </a:p>
        </p:txBody>
      </p:sp>
    </p:spTree>
    <p:extLst>
      <p:ext uri="{BB962C8B-B14F-4D97-AF65-F5344CB8AC3E}">
        <p14:creationId xmlns:p14="http://schemas.microsoft.com/office/powerpoint/2010/main" val="137141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5E39-12D9-4AFA-ADDA-8175D10F67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A9CFC5-A844-47F2-AACF-FF26662C42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DF1DF0-2048-47A7-9DE1-569E383D37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34F726-CAA9-4C70-869A-1DD04AD8E4F2}"/>
              </a:ext>
            </a:extLst>
          </p:cNvPr>
          <p:cNvSpPr>
            <a:spLocks noGrp="1"/>
          </p:cNvSpPr>
          <p:nvPr>
            <p:ph type="dt" sz="half" idx="10"/>
          </p:nvPr>
        </p:nvSpPr>
        <p:spPr/>
        <p:txBody>
          <a:bodyPr/>
          <a:lstStyle/>
          <a:p>
            <a:fld id="{C032C955-CD56-4599-8165-926542C0275B}" type="datetimeFigureOut">
              <a:rPr lang="en-GB" smtClean="0"/>
              <a:t>17/06/2019</a:t>
            </a:fld>
            <a:endParaRPr lang="en-GB"/>
          </a:p>
        </p:txBody>
      </p:sp>
      <p:sp>
        <p:nvSpPr>
          <p:cNvPr id="6" name="Footer Placeholder 5">
            <a:extLst>
              <a:ext uri="{FF2B5EF4-FFF2-40B4-BE49-F238E27FC236}">
                <a16:creationId xmlns:a16="http://schemas.microsoft.com/office/drawing/2014/main" id="{39684751-0128-4EE2-BE76-76EF727C6E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84187B-A429-45B3-B917-4C22FE2628DF}"/>
              </a:ext>
            </a:extLst>
          </p:cNvPr>
          <p:cNvSpPr>
            <a:spLocks noGrp="1"/>
          </p:cNvSpPr>
          <p:nvPr>
            <p:ph type="sldNum" sz="quarter" idx="12"/>
          </p:nvPr>
        </p:nvSpPr>
        <p:spPr/>
        <p:txBody>
          <a:bodyPr/>
          <a:lstStyle/>
          <a:p>
            <a:fld id="{CEB6EA60-BD2D-44AF-9FFB-D4083F1E26E0}" type="slidenum">
              <a:rPr lang="en-GB" smtClean="0"/>
              <a:t>‹#›</a:t>
            </a:fld>
            <a:endParaRPr lang="en-GB"/>
          </a:p>
        </p:txBody>
      </p:sp>
    </p:spTree>
    <p:extLst>
      <p:ext uri="{BB962C8B-B14F-4D97-AF65-F5344CB8AC3E}">
        <p14:creationId xmlns:p14="http://schemas.microsoft.com/office/powerpoint/2010/main" val="3543889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CE36-3C95-424F-B0F3-AA98795CB8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99D721-C09D-4F99-B759-5DC58CA4BA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68A5F8-D69C-42C4-9F46-8475746AA6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C3DB75-4A31-4D61-A1A8-502B2BAFE4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41309D-5FA5-40DC-8BA7-EC94584845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2DE30F-064A-47C2-A0F6-0954A83DA8CD}"/>
              </a:ext>
            </a:extLst>
          </p:cNvPr>
          <p:cNvSpPr>
            <a:spLocks noGrp="1"/>
          </p:cNvSpPr>
          <p:nvPr>
            <p:ph type="dt" sz="half" idx="10"/>
          </p:nvPr>
        </p:nvSpPr>
        <p:spPr/>
        <p:txBody>
          <a:bodyPr/>
          <a:lstStyle/>
          <a:p>
            <a:fld id="{C032C955-CD56-4599-8165-926542C0275B}" type="datetimeFigureOut">
              <a:rPr lang="en-GB" smtClean="0"/>
              <a:t>17/06/2019</a:t>
            </a:fld>
            <a:endParaRPr lang="en-GB"/>
          </a:p>
        </p:txBody>
      </p:sp>
      <p:sp>
        <p:nvSpPr>
          <p:cNvPr id="8" name="Footer Placeholder 7">
            <a:extLst>
              <a:ext uri="{FF2B5EF4-FFF2-40B4-BE49-F238E27FC236}">
                <a16:creationId xmlns:a16="http://schemas.microsoft.com/office/drawing/2014/main" id="{50837FFB-0FB2-4C7C-B3AA-A569E128AC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B1D404-F9DB-409D-85E3-14E44B425C69}"/>
              </a:ext>
            </a:extLst>
          </p:cNvPr>
          <p:cNvSpPr>
            <a:spLocks noGrp="1"/>
          </p:cNvSpPr>
          <p:nvPr>
            <p:ph type="sldNum" sz="quarter" idx="12"/>
          </p:nvPr>
        </p:nvSpPr>
        <p:spPr/>
        <p:txBody>
          <a:bodyPr/>
          <a:lstStyle/>
          <a:p>
            <a:fld id="{CEB6EA60-BD2D-44AF-9FFB-D4083F1E26E0}" type="slidenum">
              <a:rPr lang="en-GB" smtClean="0"/>
              <a:t>‹#›</a:t>
            </a:fld>
            <a:endParaRPr lang="en-GB"/>
          </a:p>
        </p:txBody>
      </p:sp>
    </p:spTree>
    <p:extLst>
      <p:ext uri="{BB962C8B-B14F-4D97-AF65-F5344CB8AC3E}">
        <p14:creationId xmlns:p14="http://schemas.microsoft.com/office/powerpoint/2010/main" val="53150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34CF9-048A-45CB-A7FC-D8DF971A4F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4FA836-710E-46BA-B848-593D0AE0E479}"/>
              </a:ext>
            </a:extLst>
          </p:cNvPr>
          <p:cNvSpPr>
            <a:spLocks noGrp="1"/>
          </p:cNvSpPr>
          <p:nvPr>
            <p:ph type="dt" sz="half" idx="10"/>
          </p:nvPr>
        </p:nvSpPr>
        <p:spPr/>
        <p:txBody>
          <a:bodyPr/>
          <a:lstStyle/>
          <a:p>
            <a:fld id="{C032C955-CD56-4599-8165-926542C0275B}" type="datetimeFigureOut">
              <a:rPr lang="en-GB" smtClean="0"/>
              <a:t>17/06/2019</a:t>
            </a:fld>
            <a:endParaRPr lang="en-GB"/>
          </a:p>
        </p:txBody>
      </p:sp>
      <p:sp>
        <p:nvSpPr>
          <p:cNvPr id="4" name="Footer Placeholder 3">
            <a:extLst>
              <a:ext uri="{FF2B5EF4-FFF2-40B4-BE49-F238E27FC236}">
                <a16:creationId xmlns:a16="http://schemas.microsoft.com/office/drawing/2014/main" id="{78546ED6-8364-424D-AB76-6E7ACC1F3C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D042E59-7E31-4419-A336-8E2683D932A5}"/>
              </a:ext>
            </a:extLst>
          </p:cNvPr>
          <p:cNvSpPr>
            <a:spLocks noGrp="1"/>
          </p:cNvSpPr>
          <p:nvPr>
            <p:ph type="sldNum" sz="quarter" idx="12"/>
          </p:nvPr>
        </p:nvSpPr>
        <p:spPr/>
        <p:txBody>
          <a:bodyPr/>
          <a:lstStyle/>
          <a:p>
            <a:fld id="{CEB6EA60-BD2D-44AF-9FFB-D4083F1E26E0}" type="slidenum">
              <a:rPr lang="en-GB" smtClean="0"/>
              <a:t>‹#›</a:t>
            </a:fld>
            <a:endParaRPr lang="en-GB"/>
          </a:p>
        </p:txBody>
      </p:sp>
    </p:spTree>
    <p:extLst>
      <p:ext uri="{BB962C8B-B14F-4D97-AF65-F5344CB8AC3E}">
        <p14:creationId xmlns:p14="http://schemas.microsoft.com/office/powerpoint/2010/main" val="239655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832FAD-F619-4DED-BC6B-1FFBC1E83528}"/>
              </a:ext>
            </a:extLst>
          </p:cNvPr>
          <p:cNvSpPr>
            <a:spLocks noGrp="1"/>
          </p:cNvSpPr>
          <p:nvPr>
            <p:ph type="dt" sz="half" idx="10"/>
          </p:nvPr>
        </p:nvSpPr>
        <p:spPr/>
        <p:txBody>
          <a:bodyPr/>
          <a:lstStyle/>
          <a:p>
            <a:fld id="{C032C955-CD56-4599-8165-926542C0275B}" type="datetimeFigureOut">
              <a:rPr lang="en-GB" smtClean="0"/>
              <a:t>17/06/2019</a:t>
            </a:fld>
            <a:endParaRPr lang="en-GB"/>
          </a:p>
        </p:txBody>
      </p:sp>
      <p:sp>
        <p:nvSpPr>
          <p:cNvPr id="3" name="Footer Placeholder 2">
            <a:extLst>
              <a:ext uri="{FF2B5EF4-FFF2-40B4-BE49-F238E27FC236}">
                <a16:creationId xmlns:a16="http://schemas.microsoft.com/office/drawing/2014/main" id="{EF99055C-8C5C-48F6-A534-72E4DCEAD64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FA9619-A8FF-4D60-A555-B39DD5EE5FC2}"/>
              </a:ext>
            </a:extLst>
          </p:cNvPr>
          <p:cNvSpPr>
            <a:spLocks noGrp="1"/>
          </p:cNvSpPr>
          <p:nvPr>
            <p:ph type="sldNum" sz="quarter" idx="12"/>
          </p:nvPr>
        </p:nvSpPr>
        <p:spPr/>
        <p:txBody>
          <a:bodyPr/>
          <a:lstStyle/>
          <a:p>
            <a:fld id="{CEB6EA60-BD2D-44AF-9FFB-D4083F1E26E0}" type="slidenum">
              <a:rPr lang="en-GB" smtClean="0"/>
              <a:t>‹#›</a:t>
            </a:fld>
            <a:endParaRPr lang="en-GB"/>
          </a:p>
        </p:txBody>
      </p:sp>
    </p:spTree>
    <p:extLst>
      <p:ext uri="{BB962C8B-B14F-4D97-AF65-F5344CB8AC3E}">
        <p14:creationId xmlns:p14="http://schemas.microsoft.com/office/powerpoint/2010/main" val="325337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BF96-7D2D-40A4-822C-410858EA3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21166-0FAA-41AF-9BC9-32AE6FEA48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207769-8C36-4E16-A7F8-FFBF3E2CF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5A0551-D530-4409-BC77-5E3B1F35ECE1}"/>
              </a:ext>
            </a:extLst>
          </p:cNvPr>
          <p:cNvSpPr>
            <a:spLocks noGrp="1"/>
          </p:cNvSpPr>
          <p:nvPr>
            <p:ph type="dt" sz="half" idx="10"/>
          </p:nvPr>
        </p:nvSpPr>
        <p:spPr/>
        <p:txBody>
          <a:bodyPr/>
          <a:lstStyle/>
          <a:p>
            <a:fld id="{C032C955-CD56-4599-8165-926542C0275B}" type="datetimeFigureOut">
              <a:rPr lang="en-GB" smtClean="0"/>
              <a:t>17/06/2019</a:t>
            </a:fld>
            <a:endParaRPr lang="en-GB"/>
          </a:p>
        </p:txBody>
      </p:sp>
      <p:sp>
        <p:nvSpPr>
          <p:cNvPr id="6" name="Footer Placeholder 5">
            <a:extLst>
              <a:ext uri="{FF2B5EF4-FFF2-40B4-BE49-F238E27FC236}">
                <a16:creationId xmlns:a16="http://schemas.microsoft.com/office/drawing/2014/main" id="{834525B6-5B89-4A6A-99D5-658666D32F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0E59DE-2C36-4A83-BF79-73ACB97115D7}"/>
              </a:ext>
            </a:extLst>
          </p:cNvPr>
          <p:cNvSpPr>
            <a:spLocks noGrp="1"/>
          </p:cNvSpPr>
          <p:nvPr>
            <p:ph type="sldNum" sz="quarter" idx="12"/>
          </p:nvPr>
        </p:nvSpPr>
        <p:spPr/>
        <p:txBody>
          <a:bodyPr/>
          <a:lstStyle/>
          <a:p>
            <a:fld id="{CEB6EA60-BD2D-44AF-9FFB-D4083F1E26E0}" type="slidenum">
              <a:rPr lang="en-GB" smtClean="0"/>
              <a:t>‹#›</a:t>
            </a:fld>
            <a:endParaRPr lang="en-GB"/>
          </a:p>
        </p:txBody>
      </p:sp>
    </p:spTree>
    <p:extLst>
      <p:ext uri="{BB962C8B-B14F-4D97-AF65-F5344CB8AC3E}">
        <p14:creationId xmlns:p14="http://schemas.microsoft.com/office/powerpoint/2010/main" val="170078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C31A-30C2-4097-BCB4-7E5FCDD5B1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40FB6D-AEBE-4639-8167-65CE6D001A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8BD895-B2E7-4915-A23F-67DB8D15DA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CB2917-1B4F-4778-AEEB-F9F91622670F}"/>
              </a:ext>
            </a:extLst>
          </p:cNvPr>
          <p:cNvSpPr>
            <a:spLocks noGrp="1"/>
          </p:cNvSpPr>
          <p:nvPr>
            <p:ph type="dt" sz="half" idx="10"/>
          </p:nvPr>
        </p:nvSpPr>
        <p:spPr/>
        <p:txBody>
          <a:bodyPr/>
          <a:lstStyle/>
          <a:p>
            <a:fld id="{C032C955-CD56-4599-8165-926542C0275B}" type="datetimeFigureOut">
              <a:rPr lang="en-GB" smtClean="0"/>
              <a:t>17/06/2019</a:t>
            </a:fld>
            <a:endParaRPr lang="en-GB"/>
          </a:p>
        </p:txBody>
      </p:sp>
      <p:sp>
        <p:nvSpPr>
          <p:cNvPr id="6" name="Footer Placeholder 5">
            <a:extLst>
              <a:ext uri="{FF2B5EF4-FFF2-40B4-BE49-F238E27FC236}">
                <a16:creationId xmlns:a16="http://schemas.microsoft.com/office/drawing/2014/main" id="{06307A34-6EBD-4B91-8823-E1E660A989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FC1E21-3528-430A-82F8-2883CF63885D}"/>
              </a:ext>
            </a:extLst>
          </p:cNvPr>
          <p:cNvSpPr>
            <a:spLocks noGrp="1"/>
          </p:cNvSpPr>
          <p:nvPr>
            <p:ph type="sldNum" sz="quarter" idx="12"/>
          </p:nvPr>
        </p:nvSpPr>
        <p:spPr/>
        <p:txBody>
          <a:bodyPr/>
          <a:lstStyle/>
          <a:p>
            <a:fld id="{CEB6EA60-BD2D-44AF-9FFB-D4083F1E26E0}" type="slidenum">
              <a:rPr lang="en-GB" smtClean="0"/>
              <a:t>‹#›</a:t>
            </a:fld>
            <a:endParaRPr lang="en-GB"/>
          </a:p>
        </p:txBody>
      </p:sp>
    </p:spTree>
    <p:extLst>
      <p:ext uri="{BB962C8B-B14F-4D97-AF65-F5344CB8AC3E}">
        <p14:creationId xmlns:p14="http://schemas.microsoft.com/office/powerpoint/2010/main" val="334951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21EE07-FBD5-4E66-98DC-6F2B71A43E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640818-97ED-4268-9A62-DF5167173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1A4B25-DB68-47E7-8FFC-2BF1AF1B38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2C955-CD56-4599-8165-926542C0275B}" type="datetimeFigureOut">
              <a:rPr lang="en-GB" smtClean="0"/>
              <a:t>17/06/2019</a:t>
            </a:fld>
            <a:endParaRPr lang="en-GB"/>
          </a:p>
        </p:txBody>
      </p:sp>
      <p:sp>
        <p:nvSpPr>
          <p:cNvPr id="5" name="Footer Placeholder 4">
            <a:extLst>
              <a:ext uri="{FF2B5EF4-FFF2-40B4-BE49-F238E27FC236}">
                <a16:creationId xmlns:a16="http://schemas.microsoft.com/office/drawing/2014/main" id="{FC5C4597-4370-472E-9539-A2891CB5A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B7026E-72AC-4FE3-90A7-FD44792040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6EA60-BD2D-44AF-9FFB-D4083F1E26E0}" type="slidenum">
              <a:rPr lang="en-GB" smtClean="0"/>
              <a:t>‹#›</a:t>
            </a:fld>
            <a:endParaRPr lang="en-GB"/>
          </a:p>
        </p:txBody>
      </p:sp>
    </p:spTree>
    <p:extLst>
      <p:ext uri="{BB962C8B-B14F-4D97-AF65-F5344CB8AC3E}">
        <p14:creationId xmlns:p14="http://schemas.microsoft.com/office/powerpoint/2010/main" val="1138505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leadershipfreak.wordpress.com/2010/05/page/2/"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F1CE9-875B-4CEB-B7E2-F909E80227F2}"/>
              </a:ext>
            </a:extLst>
          </p:cNvPr>
          <p:cNvSpPr>
            <a:spLocks noGrp="1"/>
          </p:cNvSpPr>
          <p:nvPr>
            <p:ph type="ctrTitle"/>
          </p:nvPr>
        </p:nvSpPr>
        <p:spPr/>
        <p:txBody>
          <a:bodyPr/>
          <a:lstStyle/>
          <a:p>
            <a:r>
              <a:rPr lang="en-US" dirty="0"/>
              <a:t>Geriatrics</a:t>
            </a:r>
            <a:endParaRPr lang="en-GB" dirty="0"/>
          </a:p>
        </p:txBody>
      </p:sp>
      <p:sp>
        <p:nvSpPr>
          <p:cNvPr id="3" name="Subtitle 2">
            <a:extLst>
              <a:ext uri="{FF2B5EF4-FFF2-40B4-BE49-F238E27FC236}">
                <a16:creationId xmlns:a16="http://schemas.microsoft.com/office/drawing/2014/main" id="{D95CA322-0164-4D20-90B6-351D0ED57AC6}"/>
              </a:ext>
            </a:extLst>
          </p:cNvPr>
          <p:cNvSpPr>
            <a:spLocks noGrp="1"/>
          </p:cNvSpPr>
          <p:nvPr>
            <p:ph type="subTitle" idx="1"/>
          </p:nvPr>
        </p:nvSpPr>
        <p:spPr>
          <a:xfrm>
            <a:off x="1524000" y="4348658"/>
            <a:ext cx="9144000" cy="1655762"/>
          </a:xfrm>
        </p:spPr>
        <p:txBody>
          <a:bodyPr/>
          <a:lstStyle/>
          <a:p>
            <a:r>
              <a:rPr lang="en-US" dirty="0"/>
              <a:t>By Rafi Howard </a:t>
            </a:r>
            <a:endParaRPr lang="en-GB" dirty="0"/>
          </a:p>
        </p:txBody>
      </p:sp>
      <p:sp>
        <p:nvSpPr>
          <p:cNvPr id="4" name="TextBox 3">
            <a:extLst>
              <a:ext uri="{FF2B5EF4-FFF2-40B4-BE49-F238E27FC236}">
                <a16:creationId xmlns:a16="http://schemas.microsoft.com/office/drawing/2014/main" id="{631E7702-3E7F-498B-B9D0-37B096C370CE}"/>
              </a:ext>
            </a:extLst>
          </p:cNvPr>
          <p:cNvSpPr txBox="1"/>
          <p:nvPr/>
        </p:nvSpPr>
        <p:spPr>
          <a:xfrm>
            <a:off x="10668000" y="134428"/>
            <a:ext cx="1744910" cy="369332"/>
          </a:xfrm>
          <a:prstGeom prst="rect">
            <a:avLst/>
          </a:prstGeom>
          <a:noFill/>
        </p:spPr>
        <p:txBody>
          <a:bodyPr wrap="square" rtlCol="0">
            <a:spAutoFit/>
          </a:bodyPr>
          <a:lstStyle/>
          <a:p>
            <a:r>
              <a:rPr lang="en-US" dirty="0"/>
              <a:t>16/06/2019</a:t>
            </a:r>
            <a:endParaRPr lang="en-GB" dirty="0"/>
          </a:p>
        </p:txBody>
      </p:sp>
    </p:spTree>
    <p:extLst>
      <p:ext uri="{BB962C8B-B14F-4D97-AF65-F5344CB8AC3E}">
        <p14:creationId xmlns:p14="http://schemas.microsoft.com/office/powerpoint/2010/main" val="3280455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92BD-EF7A-4A25-9C1B-6C5206EDE39C}"/>
              </a:ext>
            </a:extLst>
          </p:cNvPr>
          <p:cNvSpPr>
            <a:spLocks noGrp="1"/>
          </p:cNvSpPr>
          <p:nvPr>
            <p:ph type="title"/>
          </p:nvPr>
        </p:nvSpPr>
        <p:spPr/>
        <p:txBody>
          <a:bodyPr/>
          <a:lstStyle/>
          <a:p>
            <a:pPr algn="ctr"/>
            <a:r>
              <a:rPr lang="en-US" dirty="0"/>
              <a:t>Cost of elderly patients on NHS</a:t>
            </a:r>
            <a:endParaRPr lang="en-GB" dirty="0"/>
          </a:p>
        </p:txBody>
      </p:sp>
      <p:sp>
        <p:nvSpPr>
          <p:cNvPr id="3" name="Content Placeholder 2">
            <a:extLst>
              <a:ext uri="{FF2B5EF4-FFF2-40B4-BE49-F238E27FC236}">
                <a16:creationId xmlns:a16="http://schemas.microsoft.com/office/drawing/2014/main" id="{3C890085-4ED8-4F4B-8C88-F0A6E05EB19A}"/>
              </a:ext>
            </a:extLst>
          </p:cNvPr>
          <p:cNvSpPr>
            <a:spLocks noGrp="1"/>
          </p:cNvSpPr>
          <p:nvPr>
            <p:ph idx="1"/>
          </p:nvPr>
        </p:nvSpPr>
        <p:spPr/>
        <p:txBody>
          <a:bodyPr/>
          <a:lstStyle/>
          <a:p>
            <a:r>
              <a:rPr lang="en-US" dirty="0"/>
              <a:t>More than two-fifths of national health spending in the UK is devoted to people over 65, according to estimates produced for the Guardian by the Nuffield Trust – a figure that is only likely to increase with the nation’s ageing demographic.</a:t>
            </a:r>
          </a:p>
          <a:p>
            <a:r>
              <a:rPr lang="en-US" dirty="0"/>
              <a:t>The data shows that an 85-year-old man costs the NHS about seven times more on average than a man in his late 30s. Health spending per person steeply increases after the age of 50, with people aged 85 and over costing the NHS an average of £7,000 a year. </a:t>
            </a:r>
          </a:p>
          <a:p>
            <a:r>
              <a:rPr lang="en-US" dirty="0"/>
              <a:t>Spending on health services across all  other age groups is £2,069, according to Treasury analysis.</a:t>
            </a:r>
          </a:p>
          <a:p>
            <a:endParaRPr lang="en-GB" dirty="0"/>
          </a:p>
        </p:txBody>
      </p:sp>
      <p:sp>
        <p:nvSpPr>
          <p:cNvPr id="5" name="TextBox 4">
            <a:extLst>
              <a:ext uri="{FF2B5EF4-FFF2-40B4-BE49-F238E27FC236}">
                <a16:creationId xmlns:a16="http://schemas.microsoft.com/office/drawing/2014/main" id="{5036C29A-D813-4318-9E5D-13DEBA9AF939}"/>
              </a:ext>
            </a:extLst>
          </p:cNvPr>
          <p:cNvSpPr txBox="1"/>
          <p:nvPr/>
        </p:nvSpPr>
        <p:spPr>
          <a:xfrm>
            <a:off x="192947" y="100668"/>
            <a:ext cx="847288" cy="369332"/>
          </a:xfrm>
          <a:prstGeom prst="rect">
            <a:avLst/>
          </a:prstGeom>
          <a:noFill/>
        </p:spPr>
        <p:txBody>
          <a:bodyPr wrap="square" rtlCol="0">
            <a:spAutoFit/>
          </a:bodyPr>
          <a:lstStyle/>
          <a:p>
            <a:r>
              <a:rPr lang="en-US" dirty="0">
                <a:solidFill>
                  <a:srgbClr val="7030A0"/>
                </a:solidFill>
              </a:rPr>
              <a:t>Issue 3</a:t>
            </a:r>
            <a:endParaRPr lang="en-GB" dirty="0">
              <a:solidFill>
                <a:srgbClr val="7030A0"/>
              </a:solidFill>
            </a:endParaRPr>
          </a:p>
        </p:txBody>
      </p:sp>
    </p:spTree>
    <p:extLst>
      <p:ext uri="{BB962C8B-B14F-4D97-AF65-F5344CB8AC3E}">
        <p14:creationId xmlns:p14="http://schemas.microsoft.com/office/powerpoint/2010/main" val="1767289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0ED0-EB0F-4D12-BF8B-E8D041677E2B}"/>
              </a:ext>
            </a:extLst>
          </p:cNvPr>
          <p:cNvSpPr>
            <a:spLocks noGrp="1"/>
          </p:cNvSpPr>
          <p:nvPr>
            <p:ph type="title"/>
          </p:nvPr>
        </p:nvSpPr>
        <p:spPr>
          <a:xfrm>
            <a:off x="972423" y="335668"/>
            <a:ext cx="10515600" cy="1325563"/>
          </a:xfrm>
        </p:spPr>
        <p:txBody>
          <a:bodyPr/>
          <a:lstStyle/>
          <a:p>
            <a:r>
              <a:rPr lang="en-US" b="1" u="sng" dirty="0"/>
              <a:t>Dementia, Alzheimer's and other Chronic diseases to increase amongst the population</a:t>
            </a:r>
          </a:p>
        </p:txBody>
      </p:sp>
      <p:sp>
        <p:nvSpPr>
          <p:cNvPr id="3" name="Content Placeholder 2">
            <a:extLst>
              <a:ext uri="{FF2B5EF4-FFF2-40B4-BE49-F238E27FC236}">
                <a16:creationId xmlns:a16="http://schemas.microsoft.com/office/drawing/2014/main" id="{38CE4FA1-8687-4934-B55D-7A0AED283E81}"/>
              </a:ext>
            </a:extLst>
          </p:cNvPr>
          <p:cNvSpPr>
            <a:spLocks noGrp="1"/>
          </p:cNvSpPr>
          <p:nvPr>
            <p:ph idx="1"/>
          </p:nvPr>
        </p:nvSpPr>
        <p:spPr/>
        <p:txBody>
          <a:bodyPr>
            <a:normAutofit fontScale="92500"/>
          </a:bodyPr>
          <a:lstStyle/>
          <a:p>
            <a:r>
              <a:rPr lang="en-US" dirty="0"/>
              <a:t>Dementia is a growing problem in the UK. It mainly affects older people although young people can suffer from dementia. Currently around three quarters of a million people in Britain are dementia sufferers and it affects both men and women.</a:t>
            </a:r>
          </a:p>
          <a:p>
            <a:r>
              <a:rPr lang="en-US" dirty="0"/>
              <a:t>Dementia isn’t straight forward to diagnose. Becoming forgetful doesn’t necessarily mean you have dementia as some of us can experience memory loss from other causes; stress, overwork, depression and some effects of ageing. So forgetting the name of someone you recently met isn’t necessarily an indication of the start of dementia.</a:t>
            </a:r>
          </a:p>
          <a:p>
            <a:r>
              <a:rPr lang="en-US" dirty="0"/>
              <a:t>there is no cure for most forms of dementia but there are drugs available that can help to alleviate some of the symptoms.</a:t>
            </a:r>
            <a:endParaRPr lang="en-GB" dirty="0"/>
          </a:p>
        </p:txBody>
      </p:sp>
      <p:sp>
        <p:nvSpPr>
          <p:cNvPr id="4" name="TextBox 3">
            <a:extLst>
              <a:ext uri="{FF2B5EF4-FFF2-40B4-BE49-F238E27FC236}">
                <a16:creationId xmlns:a16="http://schemas.microsoft.com/office/drawing/2014/main" id="{346AE2B7-E983-473F-BB2A-4A0C816BFA8C}"/>
              </a:ext>
            </a:extLst>
          </p:cNvPr>
          <p:cNvSpPr txBox="1"/>
          <p:nvPr/>
        </p:nvSpPr>
        <p:spPr>
          <a:xfrm>
            <a:off x="92278" y="151002"/>
            <a:ext cx="956345" cy="369332"/>
          </a:xfrm>
          <a:prstGeom prst="rect">
            <a:avLst/>
          </a:prstGeom>
          <a:noFill/>
        </p:spPr>
        <p:txBody>
          <a:bodyPr wrap="square" rtlCol="0">
            <a:spAutoFit/>
          </a:bodyPr>
          <a:lstStyle/>
          <a:p>
            <a:r>
              <a:rPr lang="en-US" dirty="0">
                <a:solidFill>
                  <a:schemeClr val="accent2"/>
                </a:solidFill>
              </a:rPr>
              <a:t>Issue 4</a:t>
            </a:r>
            <a:endParaRPr lang="en-GB" dirty="0">
              <a:solidFill>
                <a:schemeClr val="accent2"/>
              </a:solidFill>
            </a:endParaRPr>
          </a:p>
        </p:txBody>
      </p:sp>
    </p:spTree>
    <p:extLst>
      <p:ext uri="{BB962C8B-B14F-4D97-AF65-F5344CB8AC3E}">
        <p14:creationId xmlns:p14="http://schemas.microsoft.com/office/powerpoint/2010/main" val="368083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4B569-6FCE-4D7A-BF7C-C22477FC00BA}"/>
              </a:ext>
            </a:extLst>
          </p:cNvPr>
          <p:cNvSpPr>
            <a:spLocks noGrp="1"/>
          </p:cNvSpPr>
          <p:nvPr>
            <p:ph type="title"/>
          </p:nvPr>
        </p:nvSpPr>
        <p:spPr/>
        <p:txBody>
          <a:bodyPr/>
          <a:lstStyle/>
          <a:p>
            <a:pPr algn="ctr"/>
            <a:r>
              <a:rPr lang="en-US" b="1" u="sng" dirty="0"/>
              <a:t>How does this affect us?</a:t>
            </a:r>
            <a:endParaRPr lang="en-GB" b="1" u="sng" dirty="0"/>
          </a:p>
        </p:txBody>
      </p:sp>
      <p:sp>
        <p:nvSpPr>
          <p:cNvPr id="3" name="Content Placeholder 2">
            <a:extLst>
              <a:ext uri="{FF2B5EF4-FFF2-40B4-BE49-F238E27FC236}">
                <a16:creationId xmlns:a16="http://schemas.microsoft.com/office/drawing/2014/main" id="{53E2B928-6DCC-4D7A-93B7-E1A618EB4DF1}"/>
              </a:ext>
            </a:extLst>
          </p:cNvPr>
          <p:cNvSpPr>
            <a:spLocks noGrp="1"/>
          </p:cNvSpPr>
          <p:nvPr>
            <p:ph idx="1"/>
          </p:nvPr>
        </p:nvSpPr>
        <p:spPr/>
        <p:txBody>
          <a:bodyPr/>
          <a:lstStyle/>
          <a:p>
            <a:r>
              <a:rPr lang="en-US" dirty="0"/>
              <a:t>Adult social care cost is gradually increasing with the ageing population and so the cost is partially funded via council tax. </a:t>
            </a:r>
          </a:p>
          <a:p>
            <a:r>
              <a:rPr lang="en-US" dirty="0"/>
              <a:t>The 'general levy' element of the bill in Salford will rise by 2.99% and the ring-fenced adult social care precept will also rise by 1%.</a:t>
            </a:r>
          </a:p>
          <a:p>
            <a:endParaRPr lang="en-US" dirty="0"/>
          </a:p>
          <a:p>
            <a:r>
              <a:rPr lang="en-US" dirty="0"/>
              <a:t>Also includes fire and police services</a:t>
            </a:r>
            <a:endParaRPr lang="en-GB" dirty="0"/>
          </a:p>
        </p:txBody>
      </p:sp>
    </p:spTree>
    <p:extLst>
      <p:ext uri="{BB962C8B-B14F-4D97-AF65-F5344CB8AC3E}">
        <p14:creationId xmlns:p14="http://schemas.microsoft.com/office/powerpoint/2010/main" val="1473726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A9309-E304-4326-964E-0948D1AB83D6}"/>
              </a:ext>
            </a:extLst>
          </p:cNvPr>
          <p:cNvSpPr>
            <a:spLocks noGrp="1"/>
          </p:cNvSpPr>
          <p:nvPr>
            <p:ph type="title"/>
          </p:nvPr>
        </p:nvSpPr>
        <p:spPr/>
        <p:txBody>
          <a:bodyPr/>
          <a:lstStyle/>
          <a:p>
            <a:pPr algn="ctr"/>
            <a:r>
              <a:rPr lang="en-US" b="1" u="sng" dirty="0"/>
              <a:t>Any Questions?</a:t>
            </a:r>
            <a:endParaRPr lang="en-GB" b="1" u="sng" dirty="0"/>
          </a:p>
        </p:txBody>
      </p:sp>
      <p:pic>
        <p:nvPicPr>
          <p:cNvPr id="5" name="Content Placeholder 4">
            <a:extLst>
              <a:ext uri="{FF2B5EF4-FFF2-40B4-BE49-F238E27FC236}">
                <a16:creationId xmlns:a16="http://schemas.microsoft.com/office/drawing/2014/main" id="{FAEE8969-736E-458E-ACED-40617FE518C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20331" y="1825625"/>
            <a:ext cx="4351338" cy="4351338"/>
          </a:xfrm>
        </p:spPr>
      </p:pic>
    </p:spTree>
    <p:extLst>
      <p:ext uri="{BB962C8B-B14F-4D97-AF65-F5344CB8AC3E}">
        <p14:creationId xmlns:p14="http://schemas.microsoft.com/office/powerpoint/2010/main" val="239733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7959C-84CE-48D3-8AB1-0B6C936480CF}"/>
              </a:ext>
            </a:extLst>
          </p:cNvPr>
          <p:cNvSpPr>
            <a:spLocks noGrp="1"/>
          </p:cNvSpPr>
          <p:nvPr>
            <p:ph type="title"/>
          </p:nvPr>
        </p:nvSpPr>
        <p:spPr/>
        <p:txBody>
          <a:bodyPr/>
          <a:lstStyle/>
          <a:p>
            <a:pPr algn="ctr"/>
            <a:r>
              <a:rPr lang="en-US" dirty="0"/>
              <a:t>What does a Geriatrician do?</a:t>
            </a:r>
            <a:endParaRPr lang="en-GB" dirty="0"/>
          </a:p>
        </p:txBody>
      </p:sp>
      <p:sp>
        <p:nvSpPr>
          <p:cNvPr id="3" name="Content Placeholder 2">
            <a:extLst>
              <a:ext uri="{FF2B5EF4-FFF2-40B4-BE49-F238E27FC236}">
                <a16:creationId xmlns:a16="http://schemas.microsoft.com/office/drawing/2014/main" id="{36A1A2FD-1699-4EE0-86C4-6B52B1B84AD0}"/>
              </a:ext>
            </a:extLst>
          </p:cNvPr>
          <p:cNvSpPr>
            <a:spLocks noGrp="1"/>
          </p:cNvSpPr>
          <p:nvPr>
            <p:ph idx="1"/>
          </p:nvPr>
        </p:nvSpPr>
        <p:spPr/>
        <p:txBody>
          <a:bodyPr/>
          <a:lstStyle/>
          <a:p>
            <a:r>
              <a:rPr lang="en-US" dirty="0"/>
              <a:t>A geriatrician is a doctor who specializes in care of the elderly and the diseases that affect them. The approach tends to be holistic (taking into account their social circumstances) and involves a multidisciplinary team. </a:t>
            </a:r>
          </a:p>
          <a:p>
            <a:r>
              <a:rPr lang="en-US" dirty="0"/>
              <a:t>The geriatrician concentrates on managing the medical conditions affecting the patient.</a:t>
            </a:r>
          </a:p>
          <a:p>
            <a:endParaRPr lang="en-GB" dirty="0"/>
          </a:p>
        </p:txBody>
      </p:sp>
    </p:spTree>
    <p:extLst>
      <p:ext uri="{BB962C8B-B14F-4D97-AF65-F5344CB8AC3E}">
        <p14:creationId xmlns:p14="http://schemas.microsoft.com/office/powerpoint/2010/main" val="228501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4E08-118E-4EF0-BE6A-7BE756FE5BB6}"/>
              </a:ext>
            </a:extLst>
          </p:cNvPr>
          <p:cNvSpPr>
            <a:spLocks noGrp="1"/>
          </p:cNvSpPr>
          <p:nvPr>
            <p:ph type="title"/>
          </p:nvPr>
        </p:nvSpPr>
        <p:spPr/>
        <p:txBody>
          <a:bodyPr/>
          <a:lstStyle/>
          <a:p>
            <a:pPr algn="ctr"/>
            <a:r>
              <a:rPr lang="en-US" b="1" u="sng" dirty="0"/>
              <a:t>Demographics</a:t>
            </a:r>
            <a:endParaRPr lang="en-GB" b="1" u="sng" dirty="0"/>
          </a:p>
        </p:txBody>
      </p:sp>
      <p:sp>
        <p:nvSpPr>
          <p:cNvPr id="3" name="Content Placeholder 2">
            <a:extLst>
              <a:ext uri="{FF2B5EF4-FFF2-40B4-BE49-F238E27FC236}">
                <a16:creationId xmlns:a16="http://schemas.microsoft.com/office/drawing/2014/main" id="{14CC5C99-7909-48C3-900E-359E991B5AE7}"/>
              </a:ext>
            </a:extLst>
          </p:cNvPr>
          <p:cNvSpPr>
            <a:spLocks noGrp="1"/>
          </p:cNvSpPr>
          <p:nvPr>
            <p:ph idx="1"/>
          </p:nvPr>
        </p:nvSpPr>
        <p:spPr/>
        <p:txBody>
          <a:bodyPr/>
          <a:lstStyle/>
          <a:p>
            <a:r>
              <a:rPr lang="en-US" dirty="0"/>
              <a:t>The UK population is ageing – around 18.2% of the UK population were aged 65 years or over at mid-2017</a:t>
            </a:r>
          </a:p>
          <a:p>
            <a:r>
              <a:rPr lang="en-US" dirty="0"/>
              <a:t>By 2030 this figure is expected to rise to nearly 1/5 of the UK  population – (Office of National statistics)</a:t>
            </a:r>
          </a:p>
          <a:p>
            <a:endParaRPr lang="en-GB" dirty="0"/>
          </a:p>
        </p:txBody>
      </p:sp>
      <p:pic>
        <p:nvPicPr>
          <p:cNvPr id="4" name="Picture 3">
            <a:extLst>
              <a:ext uri="{FF2B5EF4-FFF2-40B4-BE49-F238E27FC236}">
                <a16:creationId xmlns:a16="http://schemas.microsoft.com/office/drawing/2014/main" id="{AA0A1865-F71F-4C62-8AD3-50C4EBEC829A}"/>
              </a:ext>
            </a:extLst>
          </p:cNvPr>
          <p:cNvPicPr>
            <a:picLocks noChangeAspect="1"/>
          </p:cNvPicPr>
          <p:nvPr/>
        </p:nvPicPr>
        <p:blipFill rotWithShape="1">
          <a:blip r:embed="rId2"/>
          <a:srcRect l="45275" t="36551" r="43784" b="48257"/>
          <a:stretch/>
        </p:blipFill>
        <p:spPr>
          <a:xfrm>
            <a:off x="4060271" y="3738596"/>
            <a:ext cx="3665989" cy="2863539"/>
          </a:xfrm>
          <a:prstGeom prst="rect">
            <a:avLst/>
          </a:prstGeom>
        </p:spPr>
      </p:pic>
    </p:spTree>
    <p:extLst>
      <p:ext uri="{BB962C8B-B14F-4D97-AF65-F5344CB8AC3E}">
        <p14:creationId xmlns:p14="http://schemas.microsoft.com/office/powerpoint/2010/main" val="161204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3DE9-957E-437B-9AD1-A7B59C4D58AB}"/>
              </a:ext>
            </a:extLst>
          </p:cNvPr>
          <p:cNvSpPr>
            <a:spLocks noGrp="1"/>
          </p:cNvSpPr>
          <p:nvPr>
            <p:ph type="title"/>
          </p:nvPr>
        </p:nvSpPr>
        <p:spPr/>
        <p:txBody>
          <a:bodyPr/>
          <a:lstStyle/>
          <a:p>
            <a:pPr algn="ctr"/>
            <a:r>
              <a:rPr lang="en-US" b="1" u="sng" dirty="0"/>
              <a:t>Potential Problems this could cause</a:t>
            </a:r>
            <a:endParaRPr lang="en-GB" b="1" u="sng" dirty="0"/>
          </a:p>
        </p:txBody>
      </p:sp>
      <p:pic>
        <p:nvPicPr>
          <p:cNvPr id="4" name="Content Placeholder 3">
            <a:extLst>
              <a:ext uri="{FF2B5EF4-FFF2-40B4-BE49-F238E27FC236}">
                <a16:creationId xmlns:a16="http://schemas.microsoft.com/office/drawing/2014/main" id="{0D38A905-D8A6-44B9-AA4E-43717DEB6527}"/>
              </a:ext>
            </a:extLst>
          </p:cNvPr>
          <p:cNvPicPr>
            <a:picLocks noGrp="1" noChangeAspect="1"/>
          </p:cNvPicPr>
          <p:nvPr>
            <p:ph idx="1"/>
          </p:nvPr>
        </p:nvPicPr>
        <p:blipFill rotWithShape="1">
          <a:blip r:embed="rId2"/>
          <a:srcRect t="-5572" b="44578"/>
          <a:stretch/>
        </p:blipFill>
        <p:spPr>
          <a:xfrm>
            <a:off x="838200" y="1515232"/>
            <a:ext cx="10393210" cy="2754764"/>
          </a:xfrm>
          <a:prstGeom prst="rect">
            <a:avLst/>
          </a:prstGeom>
        </p:spPr>
      </p:pic>
    </p:spTree>
    <p:extLst>
      <p:ext uri="{BB962C8B-B14F-4D97-AF65-F5344CB8AC3E}">
        <p14:creationId xmlns:p14="http://schemas.microsoft.com/office/powerpoint/2010/main" val="3044450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D5E03-D776-45A1-86B0-FDD37764EAC4}"/>
              </a:ext>
            </a:extLst>
          </p:cNvPr>
          <p:cNvSpPr>
            <a:spLocks noGrp="1"/>
          </p:cNvSpPr>
          <p:nvPr>
            <p:ph type="title"/>
          </p:nvPr>
        </p:nvSpPr>
        <p:spPr/>
        <p:txBody>
          <a:bodyPr/>
          <a:lstStyle/>
          <a:p>
            <a:pPr algn="ctr"/>
            <a:r>
              <a:rPr lang="en-GB" b="1" u="sng" dirty="0"/>
              <a:t>Governmental Problems</a:t>
            </a:r>
          </a:p>
        </p:txBody>
      </p:sp>
      <p:sp>
        <p:nvSpPr>
          <p:cNvPr id="3" name="Content Placeholder 2">
            <a:extLst>
              <a:ext uri="{FF2B5EF4-FFF2-40B4-BE49-F238E27FC236}">
                <a16:creationId xmlns:a16="http://schemas.microsoft.com/office/drawing/2014/main" id="{FEA50175-6228-4691-8DB6-90CF359CC1DC}"/>
              </a:ext>
            </a:extLst>
          </p:cNvPr>
          <p:cNvSpPr>
            <a:spLocks noGrp="1"/>
          </p:cNvSpPr>
          <p:nvPr>
            <p:ph idx="1"/>
          </p:nvPr>
        </p:nvSpPr>
        <p:spPr/>
        <p:txBody>
          <a:bodyPr/>
          <a:lstStyle/>
          <a:p>
            <a:r>
              <a:rPr lang="en-US" dirty="0"/>
              <a:t>The challenge of an ageing population will see the NHS continue to ration treatment – and it may even have to withdraw parts of what it offers. </a:t>
            </a:r>
          </a:p>
          <a:p>
            <a:r>
              <a:rPr lang="en-US" dirty="0"/>
              <a:t>Over the next ten years, the population will continue to age – and so will the workforce. This will increase the strain on the National Health Service. </a:t>
            </a:r>
          </a:p>
          <a:p>
            <a:r>
              <a:rPr lang="en-US" dirty="0"/>
              <a:t>Although the government is </a:t>
            </a:r>
            <a:r>
              <a:rPr lang="en-US" b="1" dirty="0"/>
              <a:t>reluctant</a:t>
            </a:r>
            <a:r>
              <a:rPr lang="en-US" dirty="0"/>
              <a:t> to get rid of services by the NHS, it is </a:t>
            </a:r>
            <a:r>
              <a:rPr lang="en-US" b="1" dirty="0"/>
              <a:t>unlikely going to have the funds to support it</a:t>
            </a:r>
            <a:r>
              <a:rPr lang="en-US" dirty="0"/>
              <a:t>, so there potentially could be </a:t>
            </a:r>
            <a:r>
              <a:rPr lang="en-US" b="1" dirty="0"/>
              <a:t>rationing of treatment</a:t>
            </a:r>
          </a:p>
          <a:p>
            <a:endParaRPr lang="en-GB" dirty="0"/>
          </a:p>
        </p:txBody>
      </p:sp>
      <p:sp>
        <p:nvSpPr>
          <p:cNvPr id="4" name="TextBox 3">
            <a:extLst>
              <a:ext uri="{FF2B5EF4-FFF2-40B4-BE49-F238E27FC236}">
                <a16:creationId xmlns:a16="http://schemas.microsoft.com/office/drawing/2014/main" id="{14BFDB75-79BE-4CB2-8C01-A7DBC054D910}"/>
              </a:ext>
            </a:extLst>
          </p:cNvPr>
          <p:cNvSpPr txBox="1"/>
          <p:nvPr/>
        </p:nvSpPr>
        <p:spPr>
          <a:xfrm>
            <a:off x="243281" y="230188"/>
            <a:ext cx="1048624" cy="369332"/>
          </a:xfrm>
          <a:prstGeom prst="rect">
            <a:avLst/>
          </a:prstGeom>
          <a:noFill/>
        </p:spPr>
        <p:txBody>
          <a:bodyPr wrap="square" rtlCol="0">
            <a:spAutoFit/>
          </a:bodyPr>
          <a:lstStyle/>
          <a:p>
            <a:r>
              <a:rPr lang="en-US" dirty="0">
                <a:solidFill>
                  <a:srgbClr val="FF0000"/>
                </a:solidFill>
              </a:rPr>
              <a:t>Issue 1</a:t>
            </a:r>
            <a:endParaRPr lang="en-GB" dirty="0">
              <a:solidFill>
                <a:srgbClr val="FF0000"/>
              </a:solidFill>
            </a:endParaRPr>
          </a:p>
        </p:txBody>
      </p:sp>
    </p:spTree>
    <p:extLst>
      <p:ext uri="{BB962C8B-B14F-4D97-AF65-F5344CB8AC3E}">
        <p14:creationId xmlns:p14="http://schemas.microsoft.com/office/powerpoint/2010/main" val="897509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4F2BB-0DF7-4294-909A-90BDDC92FDC1}"/>
              </a:ext>
            </a:extLst>
          </p:cNvPr>
          <p:cNvSpPr>
            <a:spLocks noGrp="1"/>
          </p:cNvSpPr>
          <p:nvPr>
            <p:ph type="title"/>
          </p:nvPr>
        </p:nvSpPr>
        <p:spPr/>
        <p:txBody>
          <a:bodyPr/>
          <a:lstStyle/>
          <a:p>
            <a:pPr algn="ctr"/>
            <a:r>
              <a:rPr lang="en-US" b="1" u="sng" dirty="0"/>
              <a:t>What would rationing services look like?</a:t>
            </a:r>
            <a:br>
              <a:rPr lang="en-US" b="1" u="sng" dirty="0"/>
            </a:br>
            <a:endParaRPr lang="en-GB" b="1" u="sng" dirty="0"/>
          </a:p>
        </p:txBody>
      </p:sp>
      <p:sp>
        <p:nvSpPr>
          <p:cNvPr id="3" name="Content Placeholder 2">
            <a:extLst>
              <a:ext uri="{FF2B5EF4-FFF2-40B4-BE49-F238E27FC236}">
                <a16:creationId xmlns:a16="http://schemas.microsoft.com/office/drawing/2014/main" id="{4AA258DE-A439-4CD4-A87F-AB03BBA693A5}"/>
              </a:ext>
            </a:extLst>
          </p:cNvPr>
          <p:cNvSpPr>
            <a:spLocks noGrp="1"/>
          </p:cNvSpPr>
          <p:nvPr>
            <p:ph idx="1"/>
          </p:nvPr>
        </p:nvSpPr>
        <p:spPr/>
        <p:txBody>
          <a:bodyPr/>
          <a:lstStyle/>
          <a:p>
            <a:r>
              <a:rPr lang="en-US" dirty="0"/>
              <a:t>This has already started to happen in the NHS</a:t>
            </a:r>
          </a:p>
          <a:p>
            <a:r>
              <a:rPr lang="en-US" dirty="0"/>
              <a:t>E.g. It is very hard to get varicose veins treated for on the NHS</a:t>
            </a:r>
          </a:p>
          <a:p>
            <a:r>
              <a:rPr lang="en-US" dirty="0"/>
              <a:t>Furthermore in 2017, the General Medical Council (GMC) published a list of sixteen treatments that the NHS should no longer provide.</a:t>
            </a:r>
          </a:p>
          <a:p>
            <a:r>
              <a:rPr lang="en-US" dirty="0"/>
              <a:t>Or potentially this plan could involve making services harder to access through longer waiting times, or raising the bar for qualification for certain services</a:t>
            </a:r>
          </a:p>
          <a:p>
            <a:endParaRPr lang="en-GB" dirty="0"/>
          </a:p>
        </p:txBody>
      </p:sp>
      <p:sp>
        <p:nvSpPr>
          <p:cNvPr id="4" name="Rectangle 3">
            <a:extLst>
              <a:ext uri="{FF2B5EF4-FFF2-40B4-BE49-F238E27FC236}">
                <a16:creationId xmlns:a16="http://schemas.microsoft.com/office/drawing/2014/main" id="{AB62A108-2E25-4C69-92F2-BCF0CE0E1FF6}"/>
              </a:ext>
            </a:extLst>
          </p:cNvPr>
          <p:cNvSpPr/>
          <p:nvPr/>
        </p:nvSpPr>
        <p:spPr>
          <a:xfrm>
            <a:off x="2586606" y="5715298"/>
            <a:ext cx="6096000" cy="923330"/>
          </a:xfrm>
          <a:prstGeom prst="rect">
            <a:avLst/>
          </a:prstGeom>
        </p:spPr>
        <p:txBody>
          <a:bodyPr>
            <a:spAutoFit/>
          </a:bodyPr>
          <a:lstStyle/>
          <a:p>
            <a:r>
              <a:rPr lang="en-US" dirty="0"/>
              <a:t>Varicose veins are swollen and enlarged veins that usually occur on the legs and feet. They may be blue or dark purple, and are often lumpy, bulging or twisted in appearance.</a:t>
            </a:r>
          </a:p>
        </p:txBody>
      </p:sp>
      <p:pic>
        <p:nvPicPr>
          <p:cNvPr id="5" name="Picture 4">
            <a:extLst>
              <a:ext uri="{FF2B5EF4-FFF2-40B4-BE49-F238E27FC236}">
                <a16:creationId xmlns:a16="http://schemas.microsoft.com/office/drawing/2014/main" id="{ABC01B97-78E5-48AA-BE1F-D1A7225FE06C}"/>
              </a:ext>
            </a:extLst>
          </p:cNvPr>
          <p:cNvPicPr>
            <a:picLocks noChangeAspect="1"/>
          </p:cNvPicPr>
          <p:nvPr/>
        </p:nvPicPr>
        <p:blipFill>
          <a:blip r:embed="rId2"/>
          <a:stretch>
            <a:fillRect/>
          </a:stretch>
        </p:blipFill>
        <p:spPr>
          <a:xfrm>
            <a:off x="0" y="181122"/>
            <a:ext cx="1103472" cy="499915"/>
          </a:xfrm>
          <a:prstGeom prst="rect">
            <a:avLst/>
          </a:prstGeom>
        </p:spPr>
      </p:pic>
    </p:spTree>
    <p:extLst>
      <p:ext uri="{BB962C8B-B14F-4D97-AF65-F5344CB8AC3E}">
        <p14:creationId xmlns:p14="http://schemas.microsoft.com/office/powerpoint/2010/main" val="799406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7B51-10B8-4899-A585-4C2E53DF7B22}"/>
              </a:ext>
            </a:extLst>
          </p:cNvPr>
          <p:cNvSpPr>
            <a:spLocks noGrp="1"/>
          </p:cNvSpPr>
          <p:nvPr>
            <p:ph type="title"/>
          </p:nvPr>
        </p:nvSpPr>
        <p:spPr/>
        <p:txBody>
          <a:bodyPr/>
          <a:lstStyle/>
          <a:p>
            <a:r>
              <a:rPr lang="en-US" b="1" u="sng" dirty="0"/>
              <a:t>This leads to Blockage of Beds within the NHS</a:t>
            </a:r>
            <a:endParaRPr lang="en-GB" b="1" u="sng" dirty="0"/>
          </a:p>
        </p:txBody>
      </p:sp>
      <p:sp>
        <p:nvSpPr>
          <p:cNvPr id="3" name="Content Placeholder 2">
            <a:extLst>
              <a:ext uri="{FF2B5EF4-FFF2-40B4-BE49-F238E27FC236}">
                <a16:creationId xmlns:a16="http://schemas.microsoft.com/office/drawing/2014/main" id="{12C8E243-D495-4A6D-98C8-9C11945BCD9A}"/>
              </a:ext>
            </a:extLst>
          </p:cNvPr>
          <p:cNvSpPr>
            <a:spLocks noGrp="1"/>
          </p:cNvSpPr>
          <p:nvPr>
            <p:ph idx="1"/>
          </p:nvPr>
        </p:nvSpPr>
        <p:spPr/>
        <p:txBody>
          <a:bodyPr>
            <a:normAutofit lnSpcReduction="10000"/>
          </a:bodyPr>
          <a:lstStyle/>
          <a:p>
            <a:r>
              <a:rPr lang="en-US" dirty="0"/>
              <a:t> For example, if an elderly patient is admitted to A&amp;E after a fall, it can sometimes be days or weeks until she is discharged which costs not only valuable money which can be spent elsewhere and Doctors being used up but also a lack of beds.</a:t>
            </a:r>
          </a:p>
          <a:p>
            <a:r>
              <a:rPr lang="en-US" dirty="0"/>
              <a:t>This is called Bed Blocking</a:t>
            </a:r>
          </a:p>
          <a:p>
            <a:r>
              <a:rPr lang="en-US" dirty="0"/>
              <a:t>These people are generally people who are occupying a hospital bed                               that they don't strictly need. </a:t>
            </a:r>
          </a:p>
          <a:p>
            <a:r>
              <a:rPr lang="en-US" dirty="0"/>
              <a:t>In almost all cases, it isn't their fault; rather, their discharge will have been delayed because the NHS hasn't completed the necessary paperwork or the local authority hasn't been able to </a:t>
            </a:r>
            <a:r>
              <a:rPr lang="en-US" dirty="0" err="1"/>
              <a:t>organise</a:t>
            </a:r>
            <a:r>
              <a:rPr lang="en-US" dirty="0"/>
              <a:t> the next stage of their care. </a:t>
            </a:r>
          </a:p>
          <a:p>
            <a:endParaRPr lang="en-GB" dirty="0"/>
          </a:p>
        </p:txBody>
      </p:sp>
      <p:sp>
        <p:nvSpPr>
          <p:cNvPr id="4" name="Rectangle 3">
            <a:extLst>
              <a:ext uri="{FF2B5EF4-FFF2-40B4-BE49-F238E27FC236}">
                <a16:creationId xmlns:a16="http://schemas.microsoft.com/office/drawing/2014/main" id="{062E6214-2FB1-4CEC-AFE0-00BFDED22CD4}"/>
              </a:ext>
            </a:extLst>
          </p:cNvPr>
          <p:cNvSpPr/>
          <p:nvPr/>
        </p:nvSpPr>
        <p:spPr>
          <a:xfrm>
            <a:off x="62025" y="112991"/>
            <a:ext cx="829073" cy="369332"/>
          </a:xfrm>
          <a:prstGeom prst="rect">
            <a:avLst/>
          </a:prstGeom>
        </p:spPr>
        <p:txBody>
          <a:bodyPr wrap="none">
            <a:spAutoFit/>
          </a:bodyPr>
          <a:lstStyle/>
          <a:p>
            <a:r>
              <a:rPr lang="en-GB" dirty="0">
                <a:solidFill>
                  <a:srgbClr val="00B050"/>
                </a:solidFill>
              </a:rPr>
              <a:t>Issue 2</a:t>
            </a:r>
          </a:p>
        </p:txBody>
      </p:sp>
    </p:spTree>
    <p:extLst>
      <p:ext uri="{BB962C8B-B14F-4D97-AF65-F5344CB8AC3E}">
        <p14:creationId xmlns:p14="http://schemas.microsoft.com/office/powerpoint/2010/main" val="132874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7D11E-DF2E-450F-8FAB-4F1D1B854606}"/>
              </a:ext>
            </a:extLst>
          </p:cNvPr>
          <p:cNvSpPr>
            <a:spLocks noGrp="1"/>
          </p:cNvSpPr>
          <p:nvPr>
            <p:ph type="title"/>
          </p:nvPr>
        </p:nvSpPr>
        <p:spPr/>
        <p:txBody>
          <a:bodyPr/>
          <a:lstStyle/>
          <a:p>
            <a:pPr algn="ctr"/>
            <a:r>
              <a:rPr lang="en-GB" b="1" u="sng" dirty="0"/>
              <a:t>Blockage of Beds </a:t>
            </a:r>
          </a:p>
        </p:txBody>
      </p:sp>
      <p:sp>
        <p:nvSpPr>
          <p:cNvPr id="3" name="Content Placeholder 2">
            <a:extLst>
              <a:ext uri="{FF2B5EF4-FFF2-40B4-BE49-F238E27FC236}">
                <a16:creationId xmlns:a16="http://schemas.microsoft.com/office/drawing/2014/main" id="{C60BBC71-1B8D-44BA-9730-8EF6B5E4BD0E}"/>
              </a:ext>
            </a:extLst>
          </p:cNvPr>
          <p:cNvSpPr>
            <a:spLocks noGrp="1"/>
          </p:cNvSpPr>
          <p:nvPr>
            <p:ph idx="1"/>
          </p:nvPr>
        </p:nvSpPr>
        <p:spPr/>
        <p:txBody>
          <a:bodyPr/>
          <a:lstStyle/>
          <a:p>
            <a:r>
              <a:rPr lang="en-US" dirty="0"/>
              <a:t>A recent news report found that bed blocking costs the Scottish NHS over £100 million per year. </a:t>
            </a:r>
          </a:p>
          <a:p>
            <a:r>
              <a:rPr lang="en-US" dirty="0"/>
              <a:t>(Scottish Population is 5.3 Million compared to England who have a population of almost 67 Million)</a:t>
            </a:r>
          </a:p>
          <a:p>
            <a:r>
              <a:rPr lang="en-US" dirty="0"/>
              <a:t>In perspective it will cost the English NHS huge amounts of money</a:t>
            </a:r>
          </a:p>
          <a:p>
            <a:endParaRPr lang="en-GB" dirty="0"/>
          </a:p>
        </p:txBody>
      </p:sp>
      <p:sp>
        <p:nvSpPr>
          <p:cNvPr id="4" name="Rectangle 3">
            <a:extLst>
              <a:ext uri="{FF2B5EF4-FFF2-40B4-BE49-F238E27FC236}">
                <a16:creationId xmlns:a16="http://schemas.microsoft.com/office/drawing/2014/main" id="{96A6FB29-C5BE-45EC-BF95-24F105DF8657}"/>
              </a:ext>
            </a:extLst>
          </p:cNvPr>
          <p:cNvSpPr/>
          <p:nvPr/>
        </p:nvSpPr>
        <p:spPr>
          <a:xfrm>
            <a:off x="111173" y="180459"/>
            <a:ext cx="829073" cy="369332"/>
          </a:xfrm>
          <a:prstGeom prst="rect">
            <a:avLst/>
          </a:prstGeom>
        </p:spPr>
        <p:txBody>
          <a:bodyPr wrap="none">
            <a:spAutoFit/>
          </a:bodyPr>
          <a:lstStyle/>
          <a:p>
            <a:r>
              <a:rPr lang="en-GB" dirty="0">
                <a:solidFill>
                  <a:srgbClr val="00B050"/>
                </a:solidFill>
              </a:rPr>
              <a:t>Issue 2</a:t>
            </a:r>
          </a:p>
        </p:txBody>
      </p:sp>
    </p:spTree>
    <p:extLst>
      <p:ext uri="{BB962C8B-B14F-4D97-AF65-F5344CB8AC3E}">
        <p14:creationId xmlns:p14="http://schemas.microsoft.com/office/powerpoint/2010/main" val="104236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4A95-D85C-4B9D-9010-72AAC60AE19B}"/>
              </a:ext>
            </a:extLst>
          </p:cNvPr>
          <p:cNvSpPr>
            <a:spLocks noGrp="1"/>
          </p:cNvSpPr>
          <p:nvPr>
            <p:ph type="title"/>
          </p:nvPr>
        </p:nvSpPr>
        <p:spPr/>
        <p:txBody>
          <a:bodyPr/>
          <a:lstStyle/>
          <a:p>
            <a:pPr algn="ctr"/>
            <a:r>
              <a:rPr lang="en-US" b="1" u="sng" dirty="0"/>
              <a:t>Blockage of beds</a:t>
            </a:r>
            <a:endParaRPr lang="en-GB" b="1" u="sng" dirty="0"/>
          </a:p>
        </p:txBody>
      </p:sp>
      <p:pic>
        <p:nvPicPr>
          <p:cNvPr id="4" name="Content Placeholder 3">
            <a:extLst>
              <a:ext uri="{FF2B5EF4-FFF2-40B4-BE49-F238E27FC236}">
                <a16:creationId xmlns:a16="http://schemas.microsoft.com/office/drawing/2014/main" id="{64B83E9F-B16D-4B96-98C3-F4CA479D39CD}"/>
              </a:ext>
            </a:extLst>
          </p:cNvPr>
          <p:cNvPicPr>
            <a:picLocks noGrp="1" noChangeAspect="1"/>
          </p:cNvPicPr>
          <p:nvPr>
            <p:ph idx="1"/>
          </p:nvPr>
        </p:nvPicPr>
        <p:blipFill>
          <a:blip r:embed="rId2"/>
          <a:stretch>
            <a:fillRect/>
          </a:stretch>
        </p:blipFill>
        <p:spPr>
          <a:xfrm>
            <a:off x="3987564" y="1825625"/>
            <a:ext cx="4216871" cy="4351338"/>
          </a:xfrm>
          <a:prstGeom prst="rect">
            <a:avLst/>
          </a:prstGeom>
        </p:spPr>
      </p:pic>
      <p:pic>
        <p:nvPicPr>
          <p:cNvPr id="5" name="Picture 4">
            <a:extLst>
              <a:ext uri="{FF2B5EF4-FFF2-40B4-BE49-F238E27FC236}">
                <a16:creationId xmlns:a16="http://schemas.microsoft.com/office/drawing/2014/main" id="{FF939721-E0C0-4DDD-9AD0-0AF8CCEF4C7D}"/>
              </a:ext>
            </a:extLst>
          </p:cNvPr>
          <p:cNvPicPr>
            <a:picLocks noChangeAspect="1"/>
          </p:cNvPicPr>
          <p:nvPr/>
        </p:nvPicPr>
        <p:blipFill>
          <a:blip r:embed="rId3"/>
          <a:stretch>
            <a:fillRect/>
          </a:stretch>
        </p:blipFill>
        <p:spPr>
          <a:xfrm>
            <a:off x="154653" y="115167"/>
            <a:ext cx="926672" cy="499915"/>
          </a:xfrm>
          <a:prstGeom prst="rect">
            <a:avLst/>
          </a:prstGeom>
        </p:spPr>
      </p:pic>
    </p:spTree>
    <p:extLst>
      <p:ext uri="{BB962C8B-B14F-4D97-AF65-F5344CB8AC3E}">
        <p14:creationId xmlns:p14="http://schemas.microsoft.com/office/powerpoint/2010/main" val="76051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834</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Geriatrics</vt:lpstr>
      <vt:lpstr>What does a Geriatrician do?</vt:lpstr>
      <vt:lpstr>Demographics</vt:lpstr>
      <vt:lpstr>Potential Problems this could cause</vt:lpstr>
      <vt:lpstr>Governmental Problems</vt:lpstr>
      <vt:lpstr>What would rationing services look like? </vt:lpstr>
      <vt:lpstr>This leads to Blockage of Beds within the NHS</vt:lpstr>
      <vt:lpstr>Blockage of Beds </vt:lpstr>
      <vt:lpstr>Blockage of beds</vt:lpstr>
      <vt:lpstr>Cost of elderly patients on NHS</vt:lpstr>
      <vt:lpstr>Dementia, Alzheimer's and other Chronic diseases to increase amongst the population</vt:lpstr>
      <vt:lpstr>How does this affect us?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Geriatrics</dc:title>
  <dc:creator>RafiHoward</dc:creator>
  <cp:lastModifiedBy>RafiHoward</cp:lastModifiedBy>
  <cp:revision>6</cp:revision>
  <dcterms:created xsi:type="dcterms:W3CDTF">2019-06-03T16:55:52Z</dcterms:created>
  <dcterms:modified xsi:type="dcterms:W3CDTF">2019-06-17T10:25:50Z</dcterms:modified>
</cp:coreProperties>
</file>