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3.xml" ContentType="application/vnd.openxmlformats-officedocument.presentationml.notesSlide+xml"/>
  <Override PartName="/docProps/custom.xml" ContentType="application/vnd.openxmlformats-officedocument.custom-properties+xml"/>
  <Default Extension="wdp" ContentType="image/vnd.ms-photo"/>
  <Override PartName="/ppt/slideLayouts/slideLayout10.xml" ContentType="application/vnd.openxmlformats-officedocument.presentationml.slideLayout+xml"/>
  <Default Extension="tiff" ContentType="image/tiff"/>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customXml/itemProps2.xml" ContentType="application/vnd.openxmlformats-officedocument.customXmlProperties+xml"/>
  <Override PartName="/ppt/slides/slide5.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3"/>
  </p:sldMasterIdLst>
  <p:notesMasterIdLst>
    <p:notesMasterId r:id="rId18"/>
  </p:notesMasterIdLst>
  <p:sldIdLst>
    <p:sldId id="276" r:id="rId4"/>
    <p:sldId id="258" r:id="rId5"/>
    <p:sldId id="257" r:id="rId6"/>
    <p:sldId id="261" r:id="rId7"/>
    <p:sldId id="275" r:id="rId8"/>
    <p:sldId id="266" r:id="rId9"/>
    <p:sldId id="274" r:id="rId10"/>
    <p:sldId id="259" r:id="rId11"/>
    <p:sldId id="271" r:id="rId12"/>
    <p:sldId id="262" r:id="rId13"/>
    <p:sldId id="269" r:id="rId14"/>
    <p:sldId id="278" r:id="rId15"/>
    <p:sldId id="264" r:id="rId16"/>
    <p:sldId id="277"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FBFC8"/>
    <a:srgbClr val="D8DDF4"/>
    <a:srgbClr val="95DEFF"/>
    <a:srgbClr val="23408F"/>
    <a:srgbClr val="4372C4"/>
    <a:srgbClr val="80C7FF"/>
    <a:srgbClr val="207DAC"/>
    <a:srgbClr val="8BAFF0"/>
    <a:srgbClr val="FF9933"/>
    <a:srgbClr val="D9A1FD"/>
  </p:clrMru>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795"/>
    <p:restoredTop sz="62821"/>
  </p:normalViewPr>
  <p:slideViewPr>
    <p:cSldViewPr snapToGrid="0" snapToObjects="1">
      <p:cViewPr varScale="1">
        <p:scale>
          <a:sx n="67" d="100"/>
          <a:sy n="67" d="100"/>
        </p:scale>
        <p:origin x="-228" y="-90"/>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notesMaster" Target="notesMasters/notesMaster1.xml"/><Relationship Id="rId3" Type="http://schemas.openxmlformats.org/officeDocument/2006/relationships/slideMaster" Target="slideMasters/slideMaster1.xml"/><Relationship Id="rId21"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23" Type="http://schemas.microsoft.com/office/2016/11/relationships/changesInfo" Target="changesInfos/changesInfo1.xml"/><Relationship Id="rId10" Type="http://schemas.openxmlformats.org/officeDocument/2006/relationships/slide" Target="slides/slide7.xml"/><Relationship Id="rId19"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viva Lewis" userId="94a0f8d2-c4c7-449d-94bc-b1d0c4629922" providerId="ADAL" clId="{C5971C49-B53A-4148-A1C6-42EFCAB12829}"/>
    <pc:docChg chg="custSel modSld">
      <pc:chgData name="Aviva Lewis" userId="94a0f8d2-c4c7-449d-94bc-b1d0c4629922" providerId="ADAL" clId="{C5971C49-B53A-4148-A1C6-42EFCAB12829}" dt="2018-02-05T13:03:58.069" v="344" actId="5793"/>
      <pc:docMkLst>
        <pc:docMk/>
      </pc:docMkLst>
      <pc:sldChg chg="modSp">
        <pc:chgData name="Aviva Lewis" userId="94a0f8d2-c4c7-449d-94bc-b1d0c4629922" providerId="ADAL" clId="{C5971C49-B53A-4148-A1C6-42EFCAB12829}" dt="2018-02-05T12:57:51.315" v="199" actId="14861"/>
        <pc:sldMkLst>
          <pc:docMk/>
          <pc:sldMk cId="331461897" sldId="257"/>
        </pc:sldMkLst>
        <pc:spChg chg="mod">
          <ac:chgData name="Aviva Lewis" userId="94a0f8d2-c4c7-449d-94bc-b1d0c4629922" providerId="ADAL" clId="{C5971C49-B53A-4148-A1C6-42EFCAB12829}" dt="2018-02-05T12:57:51.315" v="199" actId="14861"/>
          <ac:spMkLst>
            <pc:docMk/>
            <pc:sldMk cId="331461897" sldId="257"/>
            <ac:spMk id="2" creationId="{00000000-0000-0000-0000-000000000000}"/>
          </ac:spMkLst>
        </pc:spChg>
        <pc:picChg chg="mod">
          <ac:chgData name="Aviva Lewis" userId="94a0f8d2-c4c7-449d-94bc-b1d0c4629922" providerId="ADAL" clId="{C5971C49-B53A-4148-A1C6-42EFCAB12829}" dt="2018-02-05T12:57:51.315" v="199" actId="14861"/>
          <ac:picMkLst>
            <pc:docMk/>
            <pc:sldMk cId="331461897" sldId="257"/>
            <ac:picMk id="3" creationId="{00000000-0000-0000-0000-000000000000}"/>
          </ac:picMkLst>
        </pc:picChg>
        <pc:picChg chg="mod">
          <ac:chgData name="Aviva Lewis" userId="94a0f8d2-c4c7-449d-94bc-b1d0c4629922" providerId="ADAL" clId="{C5971C49-B53A-4148-A1C6-42EFCAB12829}" dt="2018-02-05T12:57:51.315" v="199" actId="14861"/>
          <ac:picMkLst>
            <pc:docMk/>
            <pc:sldMk cId="331461897" sldId="257"/>
            <ac:picMk id="1026" creationId="{00000000-0000-0000-0000-000000000000}"/>
          </ac:picMkLst>
        </pc:picChg>
      </pc:sldChg>
      <pc:sldChg chg="modSp">
        <pc:chgData name="Aviva Lewis" userId="94a0f8d2-c4c7-449d-94bc-b1d0c4629922" providerId="ADAL" clId="{C5971C49-B53A-4148-A1C6-42EFCAB12829}" dt="2018-02-05T12:58:38.717" v="202" actId="14861"/>
        <pc:sldMkLst>
          <pc:docMk/>
          <pc:sldMk cId="3765521568" sldId="259"/>
        </pc:sldMkLst>
        <pc:picChg chg="mod">
          <ac:chgData name="Aviva Lewis" userId="94a0f8d2-c4c7-449d-94bc-b1d0c4629922" providerId="ADAL" clId="{C5971C49-B53A-4148-A1C6-42EFCAB12829}" dt="2018-02-05T12:58:38.717" v="202" actId="14861"/>
          <ac:picMkLst>
            <pc:docMk/>
            <pc:sldMk cId="3765521568" sldId="259"/>
            <ac:picMk id="7" creationId="{00000000-0000-0000-0000-000000000000}"/>
          </ac:picMkLst>
        </pc:picChg>
      </pc:sldChg>
      <pc:sldChg chg="modSp modAnim">
        <pc:chgData name="Aviva Lewis" userId="94a0f8d2-c4c7-449d-94bc-b1d0c4629922" providerId="ADAL" clId="{C5971C49-B53A-4148-A1C6-42EFCAB12829}" dt="2018-02-05T13:03:58.069" v="344" actId="5793"/>
        <pc:sldMkLst>
          <pc:docMk/>
          <pc:sldMk cId="2105908443" sldId="261"/>
        </pc:sldMkLst>
        <pc:spChg chg="mod">
          <ac:chgData name="Aviva Lewis" userId="94a0f8d2-c4c7-449d-94bc-b1d0c4629922" providerId="ADAL" clId="{C5971C49-B53A-4148-A1C6-42EFCAB12829}" dt="2018-02-05T12:58:12.841" v="201" actId="14861"/>
          <ac:spMkLst>
            <pc:docMk/>
            <pc:sldMk cId="2105908443" sldId="261"/>
            <ac:spMk id="2" creationId="{00000000-0000-0000-0000-000000000000}"/>
          </ac:spMkLst>
        </pc:spChg>
        <pc:spChg chg="mod">
          <ac:chgData name="Aviva Lewis" userId="94a0f8d2-c4c7-449d-94bc-b1d0c4629922" providerId="ADAL" clId="{C5971C49-B53A-4148-A1C6-42EFCAB12829}" dt="2018-02-05T13:03:58.069" v="344" actId="5793"/>
          <ac:spMkLst>
            <pc:docMk/>
            <pc:sldMk cId="2105908443" sldId="261"/>
            <ac:spMk id="6" creationId="{00000000-0000-0000-0000-000000000000}"/>
          </ac:spMkLst>
        </pc:spChg>
        <pc:spChg chg="mod">
          <ac:chgData name="Aviva Lewis" userId="94a0f8d2-c4c7-449d-94bc-b1d0c4629922" providerId="ADAL" clId="{C5971C49-B53A-4148-A1C6-42EFCAB12829}" dt="2018-02-05T12:58:12.841" v="201" actId="14861"/>
          <ac:spMkLst>
            <pc:docMk/>
            <pc:sldMk cId="2105908443" sldId="261"/>
            <ac:spMk id="14" creationId="{00000000-0000-0000-0000-000000000000}"/>
          </ac:spMkLst>
        </pc:spChg>
        <pc:picChg chg="mod">
          <ac:chgData name="Aviva Lewis" userId="94a0f8d2-c4c7-449d-94bc-b1d0c4629922" providerId="ADAL" clId="{C5971C49-B53A-4148-A1C6-42EFCAB12829}" dt="2018-02-05T12:58:12.841" v="201" actId="14861"/>
          <ac:picMkLst>
            <pc:docMk/>
            <pc:sldMk cId="2105908443" sldId="261"/>
            <ac:picMk id="3" creationId="{00000000-0000-0000-0000-000000000000}"/>
          </ac:picMkLst>
        </pc:picChg>
      </pc:sldChg>
      <pc:sldChg chg="modSp">
        <pc:chgData name="Aviva Lewis" userId="94a0f8d2-c4c7-449d-94bc-b1d0c4629922" providerId="ADAL" clId="{C5971C49-B53A-4148-A1C6-42EFCAB12829}" dt="2018-02-05T12:59:07.065" v="205" actId="14861"/>
        <pc:sldMkLst>
          <pc:docMk/>
          <pc:sldMk cId="3215668225" sldId="264"/>
        </pc:sldMkLst>
        <pc:spChg chg="mod">
          <ac:chgData name="Aviva Lewis" userId="94a0f8d2-c4c7-449d-94bc-b1d0c4629922" providerId="ADAL" clId="{C5971C49-B53A-4148-A1C6-42EFCAB12829}" dt="2018-02-05T12:59:07.065" v="205" actId="14861"/>
          <ac:spMkLst>
            <pc:docMk/>
            <pc:sldMk cId="3215668225" sldId="264"/>
            <ac:spMk id="13" creationId="{00000000-0000-0000-0000-000000000000}"/>
          </ac:spMkLst>
        </pc:spChg>
      </pc:sldChg>
      <pc:sldChg chg="modSp">
        <pc:chgData name="Aviva Lewis" userId="94a0f8d2-c4c7-449d-94bc-b1d0c4629922" providerId="ADAL" clId="{C5971C49-B53A-4148-A1C6-42EFCAB12829}" dt="2018-02-05T12:58:49.452" v="203" actId="14861"/>
        <pc:sldMkLst>
          <pc:docMk/>
          <pc:sldMk cId="1109857379" sldId="271"/>
        </pc:sldMkLst>
        <pc:spChg chg="mod">
          <ac:chgData name="Aviva Lewis" userId="94a0f8d2-c4c7-449d-94bc-b1d0c4629922" providerId="ADAL" clId="{C5971C49-B53A-4148-A1C6-42EFCAB12829}" dt="2018-02-05T12:58:49.452" v="203" actId="14861"/>
          <ac:spMkLst>
            <pc:docMk/>
            <pc:sldMk cId="1109857379" sldId="271"/>
            <ac:spMk id="17" creationId="{00000000-0000-0000-0000-000000000000}"/>
          </ac:spMkLst>
        </pc:spChg>
      </pc:sldChg>
      <pc:sldChg chg="modSp modAnim">
        <pc:chgData name="Aviva Lewis" userId="94a0f8d2-c4c7-449d-94bc-b1d0c4629922" providerId="ADAL" clId="{C5971C49-B53A-4148-A1C6-42EFCAB12829}" dt="2018-02-05T13:00:10.077" v="213" actId="1076"/>
        <pc:sldMkLst>
          <pc:docMk/>
          <pc:sldMk cId="9931421" sldId="274"/>
        </pc:sldMkLst>
        <pc:spChg chg="mod">
          <ac:chgData name="Aviva Lewis" userId="94a0f8d2-c4c7-449d-94bc-b1d0c4629922" providerId="ADAL" clId="{C5971C49-B53A-4148-A1C6-42EFCAB12829}" dt="2018-02-05T13:00:07.669" v="212"/>
          <ac:spMkLst>
            <pc:docMk/>
            <pc:sldMk cId="9931421" sldId="274"/>
            <ac:spMk id="3" creationId="{00000000-0000-0000-0000-000000000000}"/>
          </ac:spMkLst>
        </pc:spChg>
        <pc:picChg chg="mod">
          <ac:chgData name="Aviva Lewis" userId="94a0f8d2-c4c7-449d-94bc-b1d0c4629922" providerId="ADAL" clId="{C5971C49-B53A-4148-A1C6-42EFCAB12829}" dt="2018-02-05T13:00:10.077" v="213" actId="1076"/>
          <ac:picMkLst>
            <pc:docMk/>
            <pc:sldMk cId="9931421" sldId="274"/>
            <ac:picMk id="4" creationId="{00000000-0000-0000-0000-000000000000}"/>
          </ac:picMkLst>
        </pc:picChg>
      </pc:sldChg>
      <pc:sldChg chg="modSp">
        <pc:chgData name="Aviva Lewis" userId="94a0f8d2-c4c7-449d-94bc-b1d0c4629922" providerId="ADAL" clId="{C5971C49-B53A-4148-A1C6-42EFCAB12829}" dt="2018-02-05T12:57:35.884" v="197" actId="14861"/>
        <pc:sldMkLst>
          <pc:docMk/>
          <pc:sldMk cId="1611254691" sldId="275"/>
        </pc:sldMkLst>
        <pc:spChg chg="mod">
          <ac:chgData name="Aviva Lewis" userId="94a0f8d2-c4c7-449d-94bc-b1d0c4629922" providerId="ADAL" clId="{C5971C49-B53A-4148-A1C6-42EFCAB12829}" dt="2018-02-05T12:57:35.884" v="197" actId="14861"/>
          <ac:spMkLst>
            <pc:docMk/>
            <pc:sldMk cId="1611254691" sldId="275"/>
            <ac:spMk id="2" creationId="{00000000-0000-0000-0000-000000000000}"/>
          </ac:spMkLst>
        </pc:spChg>
      </pc:sldChg>
      <pc:sldChg chg="modNotesTx">
        <pc:chgData name="Aviva Lewis" userId="94a0f8d2-c4c7-449d-94bc-b1d0c4629922" providerId="ADAL" clId="{C5971C49-B53A-4148-A1C6-42EFCAB12829}" dt="2018-02-05T12:52:44.388" v="98" actId="20577"/>
        <pc:sldMkLst>
          <pc:docMk/>
          <pc:sldMk cId="183902663" sldId="276"/>
        </pc:sldMkLst>
      </pc:sldChg>
      <pc:sldChg chg="modSp">
        <pc:chgData name="Aviva Lewis" userId="94a0f8d2-c4c7-449d-94bc-b1d0c4629922" providerId="ADAL" clId="{C5971C49-B53A-4148-A1C6-42EFCAB12829}" dt="2018-02-05T12:58:59.660" v="204" actId="14861"/>
        <pc:sldMkLst>
          <pc:docMk/>
          <pc:sldMk cId="1924057469" sldId="278"/>
        </pc:sldMkLst>
        <pc:spChg chg="mod">
          <ac:chgData name="Aviva Lewis" userId="94a0f8d2-c4c7-449d-94bc-b1d0c4629922" providerId="ADAL" clId="{C5971C49-B53A-4148-A1C6-42EFCAB12829}" dt="2018-02-05T12:58:59.660" v="204" actId="14861"/>
          <ac:spMkLst>
            <pc:docMk/>
            <pc:sldMk cId="1924057469" sldId="278"/>
            <ac:spMk id="17"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BC6984-50D5-DD49-9856-2954546F0FE7}" type="datetimeFigureOut">
              <a:rPr lang="en-US" smtClean="0"/>
              <a:pPr/>
              <a:t>2/6/2018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026DBF-3233-CC46-8F5B-C261A6FB2ADA}" type="slidenum">
              <a:rPr lang="en-US" smtClean="0"/>
              <a:pPr/>
              <a:t>‹#›</a:t>
            </a:fld>
            <a:endParaRPr lang="en-US"/>
          </a:p>
        </p:txBody>
      </p:sp>
    </p:spTree>
    <p:extLst>
      <p:ext uri="{BB962C8B-B14F-4D97-AF65-F5344CB8AC3E}">
        <p14:creationId xmlns:p14="http://schemas.microsoft.com/office/powerpoint/2010/main" xmlns="" val="2577115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 I’m Aviva and</a:t>
            </a:r>
            <a:r>
              <a:rPr lang="en-US" baseline="0" dirty="0"/>
              <a:t> I work for the charity Jnetics, from our </a:t>
            </a:r>
            <a:r>
              <a:rPr lang="en-US" baseline="0" dirty="0" err="1"/>
              <a:t>manchester</a:t>
            </a:r>
            <a:r>
              <a:rPr lang="en-US" baseline="0" dirty="0"/>
              <a:t> office.</a:t>
            </a:r>
            <a:endParaRPr lang="en-US" dirty="0"/>
          </a:p>
          <a:p>
            <a:r>
              <a:rPr lang="en-US" dirty="0"/>
              <a:t>Hav</a:t>
            </a:r>
            <a:r>
              <a:rPr lang="en-US" baseline="0" dirty="0"/>
              <a:t>e any of you heard of us before?</a:t>
            </a:r>
          </a:p>
          <a:p>
            <a:r>
              <a:rPr lang="en-US" baseline="0" dirty="0"/>
              <a:t>If not- can you guess what we might focus on from our name/logo?</a:t>
            </a:r>
          </a:p>
          <a:p>
            <a:r>
              <a:rPr lang="en-US" baseline="0" dirty="0"/>
              <a:t>Allow them to guess </a:t>
            </a:r>
          </a:p>
          <a:p>
            <a:r>
              <a:rPr lang="en-GB" baseline="0" dirty="0"/>
              <a:t>F</a:t>
            </a:r>
            <a:r>
              <a:rPr lang="en-US" baseline="0" dirty="0"/>
              <a:t>eel free to stop me for Qs and also will have time at the end… </a:t>
            </a:r>
            <a:endParaRPr lang="en-US" dirty="0"/>
          </a:p>
        </p:txBody>
      </p:sp>
      <p:sp>
        <p:nvSpPr>
          <p:cNvPr id="4" name="Slide Number Placeholder 3"/>
          <p:cNvSpPr>
            <a:spLocks noGrp="1"/>
          </p:cNvSpPr>
          <p:nvPr>
            <p:ph type="sldNum" sz="quarter" idx="10"/>
          </p:nvPr>
        </p:nvSpPr>
        <p:spPr/>
        <p:txBody>
          <a:bodyPr/>
          <a:lstStyle/>
          <a:p>
            <a:fld id="{76026DBF-3233-CC46-8F5B-C261A6FB2ADA}" type="slidenum">
              <a:rPr lang="en-US" smtClean="0"/>
              <a:pPr/>
              <a:t>1</a:t>
            </a:fld>
            <a:endParaRPr lang="en-US"/>
          </a:p>
        </p:txBody>
      </p:sp>
    </p:spTree>
    <p:extLst>
      <p:ext uri="{BB962C8B-B14F-4D97-AF65-F5344CB8AC3E}">
        <p14:creationId xmlns:p14="http://schemas.microsoft.com/office/powerpoint/2010/main" xmlns="" val="4330550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Jnetics</a:t>
            </a:r>
            <a:r>
              <a:rPr lang="en-US" baseline="0" dirty="0"/>
              <a:t> solution to this problem- the GENEius programme</a:t>
            </a:r>
          </a:p>
          <a:p>
            <a:r>
              <a:rPr lang="en-US" baseline="0" dirty="0"/>
              <a:t>Launched a year ago, and is an education and screening programme..</a:t>
            </a:r>
          </a:p>
          <a:p>
            <a:r>
              <a:rPr lang="en-US" baseline="0" dirty="0"/>
              <a:t>Its aimed at young Jewish adults- 3 main groups – Y12, </a:t>
            </a:r>
            <a:r>
              <a:rPr lang="en-US" baseline="0" dirty="0" err="1"/>
              <a:t>uni</a:t>
            </a:r>
            <a:r>
              <a:rPr lang="en-US" baseline="0" dirty="0"/>
              <a:t>, engaged. </a:t>
            </a:r>
            <a:r>
              <a:rPr lang="en-US" baseline="0" dirty="0" err="1"/>
              <a:t>Atm</a:t>
            </a:r>
            <a:r>
              <a:rPr lang="en-US" baseline="0" dirty="0"/>
              <a:t> we have taken it to the Y12 students in 6 Jewish high schools- 700 students.</a:t>
            </a:r>
            <a:endParaRPr lang="en-US" dirty="0"/>
          </a:p>
          <a:p>
            <a:r>
              <a:rPr lang="en-US" dirty="0"/>
              <a:t>We</a:t>
            </a:r>
            <a:r>
              <a:rPr lang="en-US" baseline="0" dirty="0"/>
              <a:t> have big ambitions for GENEius but they are entirely achievable- eradicate JGDs from UK J community ad to change the mindset of the community so they understand that screening is an indispensable part of Jewish life- something that needs to be done before having children. </a:t>
            </a:r>
            <a:endParaRPr lang="en-US" dirty="0"/>
          </a:p>
        </p:txBody>
      </p:sp>
      <p:sp>
        <p:nvSpPr>
          <p:cNvPr id="4" name="Slide Number Placeholder 3"/>
          <p:cNvSpPr>
            <a:spLocks noGrp="1"/>
          </p:cNvSpPr>
          <p:nvPr>
            <p:ph type="sldNum" sz="quarter" idx="10"/>
          </p:nvPr>
        </p:nvSpPr>
        <p:spPr/>
        <p:txBody>
          <a:bodyPr/>
          <a:lstStyle/>
          <a:p>
            <a:fld id="{76026DBF-3233-CC46-8F5B-C261A6FB2ADA}" type="slidenum">
              <a:rPr lang="en-US" smtClean="0"/>
              <a:pPr/>
              <a:t>10</a:t>
            </a:fld>
            <a:endParaRPr lang="en-US"/>
          </a:p>
        </p:txBody>
      </p:sp>
    </p:spTree>
    <p:extLst>
      <p:ext uri="{BB962C8B-B14F-4D97-AF65-F5344CB8AC3E}">
        <p14:creationId xmlns:p14="http://schemas.microsoft.com/office/powerpoint/2010/main" xmlns="" val="5355543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a:t>
            </a:r>
            <a:r>
              <a:rPr lang="en-US" baseline="0" dirty="0"/>
              <a:t>exactly does the GENEius programme work in schools?</a:t>
            </a:r>
          </a:p>
          <a:p>
            <a:r>
              <a:rPr lang="en-US" baseline="0" dirty="0"/>
              <a:t>First step is </a:t>
            </a:r>
            <a:r>
              <a:rPr lang="en-US" baseline="0" dirty="0" err="1"/>
              <a:t>eduaction</a:t>
            </a:r>
            <a:r>
              <a:rPr lang="en-US" baseline="0" dirty="0"/>
              <a:t>- so Year 12 student attend an interactive </a:t>
            </a:r>
            <a:r>
              <a:rPr lang="en-US" baseline="0" dirty="0" err="1"/>
              <a:t>ed</a:t>
            </a:r>
            <a:r>
              <a:rPr lang="en-US" baseline="0" dirty="0"/>
              <a:t> session about JGDs in general and about the </a:t>
            </a:r>
            <a:r>
              <a:rPr lang="en-US" baseline="0" dirty="0" err="1"/>
              <a:t>sr</a:t>
            </a:r>
            <a:r>
              <a:rPr lang="en-US" baseline="0" dirty="0"/>
              <a:t> ones and the significance of carrier screening in their prevention </a:t>
            </a:r>
          </a:p>
          <a:p>
            <a:r>
              <a:rPr lang="en-US" baseline="0" dirty="0"/>
              <a:t>Then if they want they register for the screening event that we run in their school a week or so later- fill out forms and pick a time. </a:t>
            </a:r>
          </a:p>
          <a:p>
            <a:r>
              <a:rPr lang="en-US" baseline="0" dirty="0"/>
              <a:t>Then they come to the event- first meet with an advisor and then provide their saliva samples</a:t>
            </a:r>
          </a:p>
          <a:p>
            <a:r>
              <a:rPr lang="en-US" baseline="0" dirty="0"/>
              <a:t>Then results are received 12 week later via email from GC , and phone number is there who feels like they need more info/want to speak to the GC about their results</a:t>
            </a:r>
            <a:endParaRPr lang="en-US" dirty="0"/>
          </a:p>
        </p:txBody>
      </p:sp>
      <p:sp>
        <p:nvSpPr>
          <p:cNvPr id="4" name="Slide Number Placeholder 3"/>
          <p:cNvSpPr>
            <a:spLocks noGrp="1"/>
          </p:cNvSpPr>
          <p:nvPr>
            <p:ph type="sldNum" sz="quarter" idx="10"/>
          </p:nvPr>
        </p:nvSpPr>
        <p:spPr/>
        <p:txBody>
          <a:bodyPr/>
          <a:lstStyle/>
          <a:p>
            <a:fld id="{76026DBF-3233-CC46-8F5B-C261A6FB2ADA}" type="slidenum">
              <a:rPr lang="en-US" smtClean="0"/>
              <a:pPr/>
              <a:t>11</a:t>
            </a:fld>
            <a:endParaRPr lang="en-US"/>
          </a:p>
        </p:txBody>
      </p:sp>
    </p:spTree>
    <p:extLst>
      <p:ext uri="{BB962C8B-B14F-4D97-AF65-F5344CB8AC3E}">
        <p14:creationId xmlns:p14="http://schemas.microsoft.com/office/powerpoint/2010/main" xmlns="" val="11532906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026DBF-3233-CC46-8F5B-C261A6FB2ADA}" type="slidenum">
              <a:rPr lang="en-US" smtClean="0"/>
              <a:pPr/>
              <a:t>12</a:t>
            </a:fld>
            <a:endParaRPr lang="en-US"/>
          </a:p>
        </p:txBody>
      </p:sp>
    </p:spTree>
    <p:extLst>
      <p:ext uri="{BB962C8B-B14F-4D97-AF65-F5344CB8AC3E}">
        <p14:creationId xmlns:p14="http://schemas.microsoft.com/office/powerpoint/2010/main" xmlns="" val="8251249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a:t>
            </a:r>
            <a:r>
              <a:rPr lang="en-US" baseline="0" dirty="0"/>
              <a:t>can you be involved with Jnetics?</a:t>
            </a:r>
            <a:endParaRPr lang="en-US" dirty="0"/>
          </a:p>
          <a:p>
            <a:r>
              <a:rPr lang="en-US" dirty="0"/>
              <a:t>We</a:t>
            </a:r>
            <a:r>
              <a:rPr lang="en-US" baseline="0" dirty="0"/>
              <a:t> are always looking for volunteers and especially for young ambassadors</a:t>
            </a:r>
          </a:p>
          <a:p>
            <a:r>
              <a:rPr lang="en-US" baseline="0" dirty="0"/>
              <a:t>We need young people who understand and are passionate about our cause to help raise awareness and act as advocates. Also its great for you to write about on your CV or talk about at an interview </a:t>
            </a:r>
          </a:p>
          <a:p>
            <a:r>
              <a:rPr lang="en-US" baseline="0" dirty="0"/>
              <a:t>Whether you are in y12 or y13 we would love you do be ambassadors at KD and help us raise awareness</a:t>
            </a:r>
          </a:p>
          <a:p>
            <a:r>
              <a:rPr lang="en-US" baseline="0" dirty="0"/>
              <a:t>First opportunity we already have for you- between ES and SS </a:t>
            </a:r>
            <a:r>
              <a:rPr lang="en-US" baseline="0" dirty="0" err="1"/>
              <a:t>im</a:t>
            </a:r>
            <a:r>
              <a:rPr lang="en-US" baseline="0" dirty="0"/>
              <a:t> going to come in at lunch time to help people sign up but really need people like you to help me out, speak to people, they know you so it will be better.</a:t>
            </a:r>
          </a:p>
          <a:p>
            <a:r>
              <a:rPr lang="en-US" baseline="0" dirty="0"/>
              <a:t>Other than that- do you have any ideas about the engage the students in the programme? Newsletter? Social media? Announcement in assembly?</a:t>
            </a:r>
          </a:p>
          <a:p>
            <a:endParaRPr lang="en-US" baseline="0" dirty="0"/>
          </a:p>
          <a:p>
            <a:r>
              <a:rPr lang="en-US" baseline="0" dirty="0"/>
              <a:t>For the Y13s (or Y12s) we hopefully will be coming to campuses in the near future- you may be there. If you are </a:t>
            </a:r>
            <a:r>
              <a:rPr lang="en-US" baseline="0" dirty="0" err="1"/>
              <a:t>intersted</a:t>
            </a:r>
            <a:r>
              <a:rPr lang="en-US" baseline="0" dirty="0"/>
              <a:t> in getting involved when we do that would be amazing.  It always great to have reps/advocates and you will know the students scene </a:t>
            </a:r>
            <a:r>
              <a:rPr lang="en-US" baseline="0" dirty="0" err="1"/>
              <a:t>bette</a:t>
            </a:r>
            <a:r>
              <a:rPr lang="en-US" baseline="0" dirty="0"/>
              <a:t> than we do.</a:t>
            </a:r>
          </a:p>
          <a:p>
            <a:r>
              <a:rPr lang="en-US" dirty="0"/>
              <a:t>  </a:t>
            </a:r>
            <a:r>
              <a:rPr lang="en-US" sz="1200" b="1" dirty="0">
                <a:solidFill>
                  <a:schemeClr val="bg1"/>
                </a:solidFill>
              </a:rPr>
              <a:t>-</a:t>
            </a:r>
            <a:endParaRPr lang="en-US" dirty="0"/>
          </a:p>
        </p:txBody>
      </p:sp>
      <p:sp>
        <p:nvSpPr>
          <p:cNvPr id="4" name="Slide Number Placeholder 3"/>
          <p:cNvSpPr>
            <a:spLocks noGrp="1"/>
          </p:cNvSpPr>
          <p:nvPr>
            <p:ph type="sldNum" sz="quarter" idx="10"/>
          </p:nvPr>
        </p:nvSpPr>
        <p:spPr/>
        <p:txBody>
          <a:bodyPr/>
          <a:lstStyle/>
          <a:p>
            <a:fld id="{76026DBF-3233-CC46-8F5B-C261A6FB2ADA}" type="slidenum">
              <a:rPr lang="en-US" smtClean="0"/>
              <a:pPr/>
              <a:t>13</a:t>
            </a:fld>
            <a:endParaRPr lang="en-US"/>
          </a:p>
        </p:txBody>
      </p:sp>
    </p:spTree>
    <p:extLst>
      <p:ext uri="{BB962C8B-B14F-4D97-AF65-F5344CB8AC3E}">
        <p14:creationId xmlns:p14="http://schemas.microsoft.com/office/powerpoint/2010/main" xmlns="" val="890758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a:t>
            </a:r>
            <a:r>
              <a:rPr lang="en-US" baseline="0" dirty="0"/>
              <a:t> we are the only </a:t>
            </a:r>
            <a:r>
              <a:rPr lang="en-US" baseline="0" dirty="0" err="1"/>
              <a:t>uk</a:t>
            </a:r>
            <a:r>
              <a:rPr lang="en-US" baseline="0" dirty="0"/>
              <a:t> charity</a:t>
            </a:r>
            <a:r>
              <a:rPr lang="is-IS" baseline="0" dirty="0"/>
              <a:t>….</a:t>
            </a:r>
          </a:p>
          <a:p>
            <a:r>
              <a:rPr lang="en-US" baseline="0" dirty="0"/>
              <a:t>W</a:t>
            </a:r>
            <a:r>
              <a:rPr lang="is-IS" baseline="0" dirty="0"/>
              <a:t>e raise awareness of JGDs via community education and we also work hard trying to prevent certain very severe JGDs occuring in our community- and I’m going to go on to describe how we do that</a:t>
            </a:r>
          </a:p>
          <a:p>
            <a:endParaRPr lang="is-IS" baseline="0" dirty="0"/>
          </a:p>
          <a:p>
            <a:r>
              <a:rPr lang="en-US" baseline="0" dirty="0"/>
              <a:t>F</a:t>
            </a:r>
            <a:r>
              <a:rPr lang="is-IS" baseline="0" dirty="0"/>
              <a:t>or now- i have a question- can any of you give me a one word definition of what JGDs are?</a:t>
            </a:r>
          </a:p>
        </p:txBody>
      </p:sp>
      <p:sp>
        <p:nvSpPr>
          <p:cNvPr id="4" name="Slide Number Placeholder 3"/>
          <p:cNvSpPr>
            <a:spLocks noGrp="1"/>
          </p:cNvSpPr>
          <p:nvPr>
            <p:ph type="sldNum" sz="quarter" idx="10"/>
          </p:nvPr>
        </p:nvSpPr>
        <p:spPr/>
        <p:txBody>
          <a:bodyPr/>
          <a:lstStyle/>
          <a:p>
            <a:fld id="{76026DBF-3233-CC46-8F5B-C261A6FB2ADA}" type="slidenum">
              <a:rPr lang="en-US" smtClean="0"/>
              <a:pPr/>
              <a:t>2</a:t>
            </a:fld>
            <a:endParaRPr lang="en-US"/>
          </a:p>
        </p:txBody>
      </p:sp>
    </p:spTree>
    <p:extLst>
      <p:ext uri="{BB962C8B-B14F-4D97-AF65-F5344CB8AC3E}">
        <p14:creationId xmlns:p14="http://schemas.microsoft.com/office/powerpoint/2010/main" xmlns="" val="15955595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So the correct definition of JGDs is as follows- genetic disorders that are more prevalent amongst those of Jewish origin compared to the general population </a:t>
            </a: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is-I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a:t>There are a few things about JGDs that I want to clarify</a:t>
            </a:r>
          </a:p>
          <a:p>
            <a:pPr marL="228600" marR="0" indent="-228600" algn="l" defTabSz="914400" rtl="0" eaLnBrk="1" fontAlgn="auto" latinLnBrk="0" hangingPunct="1">
              <a:lnSpc>
                <a:spcPct val="100000"/>
              </a:lnSpc>
              <a:spcBef>
                <a:spcPts val="0"/>
              </a:spcBef>
              <a:spcAft>
                <a:spcPts val="0"/>
              </a:spcAft>
              <a:buClrTx/>
              <a:buSzTx/>
              <a:buFontTx/>
              <a:buAutoNum type="arabicParenR"/>
              <a:tabLst/>
              <a:defRPr/>
            </a:pPr>
            <a:r>
              <a:rPr lang="en-GB" baseline="0" dirty="0"/>
              <a:t>The first is that these disorders are not just Jewish disorders. They do occurs in the general population/people with no Jewish ancestry. The key is that they are more common amongst Jewish people when compared to the general population</a:t>
            </a:r>
          </a:p>
          <a:p>
            <a:pPr marL="228600" marR="0" indent="-228600" algn="l" defTabSz="914400" rtl="0" eaLnBrk="1" fontAlgn="auto" latinLnBrk="0" hangingPunct="1">
              <a:lnSpc>
                <a:spcPct val="100000"/>
              </a:lnSpc>
              <a:spcBef>
                <a:spcPts val="0"/>
              </a:spcBef>
              <a:spcAft>
                <a:spcPts val="0"/>
              </a:spcAft>
              <a:buClrTx/>
              <a:buSzTx/>
              <a:buFontTx/>
              <a:buAutoNum type="arabicParenR"/>
              <a:tabLst/>
              <a:defRPr/>
            </a:pPr>
            <a:r>
              <a:rPr lang="en-GB" baseline="0" dirty="0"/>
              <a:t>The second is that this phenomenon occurs in all ethnic groups. Is there anything you notice that is weird about the lower image? This is actually a genetic condition called polydactyly and is more common amongst people of African origin. </a:t>
            </a:r>
          </a:p>
          <a:p>
            <a:pPr marL="228600" marR="0" indent="-228600" algn="l" defTabSz="914400" rtl="0" eaLnBrk="1" fontAlgn="auto" latinLnBrk="0" hangingPunct="1">
              <a:lnSpc>
                <a:spcPct val="100000"/>
              </a:lnSpc>
              <a:spcBef>
                <a:spcPts val="0"/>
              </a:spcBef>
              <a:spcAft>
                <a:spcPts val="0"/>
              </a:spcAft>
              <a:buClrTx/>
              <a:buSzTx/>
              <a:buFontTx/>
              <a:buAutoNum type="arabicParenR"/>
              <a:tabLst/>
              <a:defRPr/>
            </a:pPr>
            <a:r>
              <a:rPr lang="en-GB" baseline="0" dirty="0"/>
              <a:t>The third important point is that the risk of these genetic disorders applies across all people with Jewish ancestry, and this has nothing to do with how observant they are of how affiliated with the community they are. there is the same increased risk amongst people who have no interest in Jewish life and there is amongst </a:t>
            </a:r>
            <a:r>
              <a:rPr lang="en-GB" baseline="0" dirty="0" err="1"/>
              <a:t>chasidim</a:t>
            </a:r>
            <a:r>
              <a:rPr lang="en-GB" baseline="0" dirty="0"/>
              <a:t>/ultra orthodox. – to illustrate this- the picture above is a little girl called </a:t>
            </a:r>
            <a:r>
              <a:rPr lang="en-GB" baseline="0" dirty="0" err="1"/>
              <a:t>Ameile</a:t>
            </a:r>
            <a:r>
              <a:rPr lang="en-GB" baseline="0" dirty="0"/>
              <a:t> Lewi</a:t>
            </a:r>
            <a:r>
              <a:rPr lang="is-IS" baseline="0" dirty="0"/>
              <a:t>… </a:t>
            </a:r>
          </a:p>
          <a:p>
            <a:pPr marL="228600" marR="0" indent="-228600" algn="l" defTabSz="914400" rtl="0" eaLnBrk="1" fontAlgn="auto" latinLnBrk="0" hangingPunct="1">
              <a:lnSpc>
                <a:spcPct val="100000"/>
              </a:lnSpc>
              <a:spcBef>
                <a:spcPts val="0"/>
              </a:spcBef>
              <a:spcAft>
                <a:spcPts val="0"/>
              </a:spcAft>
              <a:buClrTx/>
              <a:buSzTx/>
              <a:buFontTx/>
              <a:buAutoNum type="arabicParenR"/>
              <a:tabLst/>
              <a:defRPr/>
            </a:pPr>
            <a:r>
              <a:rPr lang="en-GB" baseline="0" dirty="0"/>
              <a:t>There are actually a group of over 30 JGDs and they vary a lot- some are mild while some are severe, some are inherited in a recessive way and some dominantly, some treatable and some not, some are </a:t>
            </a:r>
            <a:r>
              <a:rPr lang="en-GB" baseline="0" dirty="0" err="1"/>
              <a:t>sephardi</a:t>
            </a:r>
            <a:r>
              <a:rPr lang="en-GB" baseline="0" dirty="0"/>
              <a:t> and some </a:t>
            </a:r>
            <a:r>
              <a:rPr lang="en-GB" baseline="0" dirty="0" err="1"/>
              <a:t>ashkenazi</a:t>
            </a:r>
            <a:r>
              <a:rPr lang="en-GB" baseline="0" dirty="0"/>
              <a:t>----just to point out that for the rest of the presentation when I refer to JGDs </a:t>
            </a:r>
            <a:r>
              <a:rPr lang="en-GB" baseline="0" dirty="0" err="1"/>
              <a:t>im</a:t>
            </a:r>
            <a:r>
              <a:rPr lang="en-GB" baseline="0" dirty="0"/>
              <a:t> really referring to ones with AJ </a:t>
            </a:r>
            <a:r>
              <a:rPr lang="en-GB" baseline="0" dirty="0" err="1"/>
              <a:t>relevancec</a:t>
            </a:r>
            <a:r>
              <a:rPr lang="en-GB" baseline="0" dirty="0"/>
              <a:t>. Jnetics </a:t>
            </a:r>
            <a:r>
              <a:rPr lang="en-GB" baseline="0" dirty="0" err="1"/>
              <a:t>doesn</a:t>
            </a:r>
            <a:r>
              <a:rPr lang="uk-UA" baseline="0" dirty="0"/>
              <a:t>’</a:t>
            </a:r>
            <a:r>
              <a:rPr lang="en-GB" baseline="0" dirty="0"/>
              <a:t>t at the moment offer screening for the </a:t>
            </a:r>
            <a:r>
              <a:rPr lang="en-GB" baseline="0" dirty="0" err="1"/>
              <a:t>sephardi</a:t>
            </a:r>
            <a:r>
              <a:rPr lang="en-GB" baseline="0" dirty="0"/>
              <a:t> disorders. </a:t>
            </a:r>
          </a:p>
          <a:p>
            <a:pPr marL="228600" marR="0" indent="-228600" algn="l" defTabSz="914400" rtl="0" eaLnBrk="1" fontAlgn="auto" latinLnBrk="0" hangingPunct="1">
              <a:lnSpc>
                <a:spcPct val="100000"/>
              </a:lnSpc>
              <a:spcBef>
                <a:spcPts val="0"/>
              </a:spcBef>
              <a:spcAft>
                <a:spcPts val="0"/>
              </a:spcAft>
              <a:buClrTx/>
              <a:buSzTx/>
              <a:buFontTx/>
              <a:buAutoNum type="arabicParenR"/>
              <a:tabLst/>
              <a:defRPr/>
            </a:pPr>
            <a:endParaRPr lang="en-GB"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a:t>We are going to focus on a group of the JGDs known as the severe recessive JGDs</a:t>
            </a:r>
          </a:p>
          <a:p>
            <a:pPr marL="228600" marR="0" indent="-228600" algn="l" defTabSz="914400" rtl="0" eaLnBrk="1" fontAlgn="auto" latinLnBrk="0" hangingPunct="1">
              <a:lnSpc>
                <a:spcPct val="100000"/>
              </a:lnSpc>
              <a:spcBef>
                <a:spcPts val="0"/>
              </a:spcBef>
              <a:spcAft>
                <a:spcPts val="0"/>
              </a:spcAft>
              <a:buClrTx/>
              <a:buSzTx/>
              <a:buFontTx/>
              <a:buAutoNum type="arabicParenR"/>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76026DBF-3233-CC46-8F5B-C261A6FB2ADA}" type="slidenum">
              <a:rPr lang="en-US" smtClean="0"/>
              <a:pPr/>
              <a:t>3</a:t>
            </a:fld>
            <a:endParaRPr lang="en-US"/>
          </a:p>
        </p:txBody>
      </p:sp>
    </p:spTree>
    <p:extLst>
      <p:ext uri="{BB962C8B-B14F-4D97-AF65-F5344CB8AC3E}">
        <p14:creationId xmlns:p14="http://schemas.microsoft.com/office/powerpoint/2010/main" xmlns="" val="7217058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a:t>
            </a:r>
            <a:r>
              <a:rPr lang="en-US" baseline="0" dirty="0"/>
              <a:t> now focus on the severe recessive JGDs-</a:t>
            </a:r>
          </a:p>
          <a:p>
            <a:r>
              <a:rPr lang="en-US" baseline="0" dirty="0"/>
              <a:t>Amongst all the 30+ JGDs, research has identified 9 specifically severe recessive JGDs and these are the ones that as charity we are working to prevent. </a:t>
            </a:r>
          </a:p>
          <a:p>
            <a:r>
              <a:rPr lang="en-US" baseline="0" dirty="0"/>
              <a:t>So all the disorders are severe, and by that we mean they are very debilitating, often life </a:t>
            </a:r>
            <a:r>
              <a:rPr lang="en-US" baseline="0" dirty="0" err="1"/>
              <a:t>shorening</a:t>
            </a:r>
            <a:r>
              <a:rPr lang="en-US" baseline="0" dirty="0"/>
              <a:t> and have no known cure</a:t>
            </a:r>
          </a:p>
          <a:p>
            <a:r>
              <a:rPr lang="en-US" i="1" baseline="0" dirty="0"/>
              <a:t>For example – Tay Sachs Disease …. </a:t>
            </a:r>
            <a:endParaRPr lang="en-US" i="1" dirty="0"/>
          </a:p>
          <a:p>
            <a:r>
              <a:rPr lang="en-US" dirty="0"/>
              <a:t>And</a:t>
            </a:r>
            <a:r>
              <a:rPr lang="en-US" baseline="0" dirty="0"/>
              <a:t> who can tell me what recessive </a:t>
            </a:r>
            <a:r>
              <a:rPr lang="en-US" baseline="0" dirty="0" err="1"/>
              <a:t>mean?correct</a:t>
            </a:r>
            <a:r>
              <a:rPr lang="en-US" baseline="0" dirty="0"/>
              <a:t>, a recessive disorder is one that occurs when an individuals has 2 faulty </a:t>
            </a:r>
            <a:r>
              <a:rPr lang="en-US" baseline="0" dirty="0" err="1"/>
              <a:t>copeis</a:t>
            </a:r>
            <a:r>
              <a:rPr lang="en-US" baseline="0" dirty="0"/>
              <a:t> of the relevant gene. We know that we have 2 copies of every gene, and recessive disorders occur when there are faults in both copies of the relevant gene.</a:t>
            </a:r>
            <a:endParaRPr lang="en-US" dirty="0"/>
          </a:p>
          <a:p>
            <a:r>
              <a:rPr lang="en-US" dirty="0"/>
              <a:t>Okay</a:t>
            </a:r>
            <a:r>
              <a:rPr lang="en-US" baseline="0" dirty="0"/>
              <a:t> so how does that arise? It happens when a child inherits one faulty copy from each parent. Each parent has a healthy copy and a faulty copy, and both parents pass on their faulty copy ,resulting in a child that has 2 </a:t>
            </a:r>
            <a:r>
              <a:rPr lang="en-US" baseline="0" dirty="0" err="1"/>
              <a:t>fualty</a:t>
            </a:r>
            <a:r>
              <a:rPr lang="en-US" baseline="0" dirty="0"/>
              <a:t> copies and no healthy copies. For a couple like this- this will happen 1 in 4 times</a:t>
            </a:r>
            <a:r>
              <a:rPr lang="is-IS" baseline="0" dirty="0"/>
              <a:t>….</a:t>
            </a:r>
            <a:endParaRPr lang="en-US" baseline="0" dirty="0"/>
          </a:p>
          <a:p>
            <a:endParaRPr lang="en-US" baseline="0" dirty="0"/>
          </a:p>
          <a:p>
            <a:r>
              <a:rPr lang="en-US" baseline="0" dirty="0"/>
              <a:t>Does any one know what term could describe the parents? What term described when someone has one faulty copy and one healthy copy of a gene associated with a recessive disorder?</a:t>
            </a:r>
          </a:p>
        </p:txBody>
      </p:sp>
      <p:sp>
        <p:nvSpPr>
          <p:cNvPr id="4" name="Slide Number Placeholder 3"/>
          <p:cNvSpPr>
            <a:spLocks noGrp="1"/>
          </p:cNvSpPr>
          <p:nvPr>
            <p:ph type="sldNum" sz="quarter" idx="10"/>
          </p:nvPr>
        </p:nvSpPr>
        <p:spPr/>
        <p:txBody>
          <a:bodyPr/>
          <a:lstStyle/>
          <a:p>
            <a:fld id="{76026DBF-3233-CC46-8F5B-C261A6FB2ADA}" type="slidenum">
              <a:rPr lang="en-US" smtClean="0"/>
              <a:pPr/>
              <a:t>4</a:t>
            </a:fld>
            <a:endParaRPr lang="en-US"/>
          </a:p>
        </p:txBody>
      </p:sp>
    </p:spTree>
    <p:extLst>
      <p:ext uri="{BB962C8B-B14F-4D97-AF65-F5344CB8AC3E}">
        <p14:creationId xmlns:p14="http://schemas.microsoft.com/office/powerpoint/2010/main" xmlns="" val="11176100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We just used this term ’carrier’ but I want to define it a little more</a:t>
            </a:r>
          </a:p>
          <a:p>
            <a:r>
              <a:rPr lang="en-US" baseline="0" dirty="0"/>
              <a:t>Being a carrier of a recessive disorders means you have one faulty copy of the relevant gene and one healthy copy</a:t>
            </a:r>
          </a:p>
          <a:p>
            <a:r>
              <a:rPr lang="en-US" baseline="0" dirty="0"/>
              <a:t>The healthy copy compensates for the faulty copy and the person is totally unaffected by the disorder. The </a:t>
            </a:r>
            <a:r>
              <a:rPr lang="en-US" baseline="0" dirty="0" err="1"/>
              <a:t>healhy</a:t>
            </a:r>
            <a:r>
              <a:rPr lang="en-US" baseline="0" dirty="0"/>
              <a:t> copy is </a:t>
            </a:r>
            <a:r>
              <a:rPr lang="en-US" baseline="0" dirty="0" err="1"/>
              <a:t>enugh</a:t>
            </a:r>
            <a:r>
              <a:rPr lang="en-US" baseline="0" dirty="0"/>
              <a:t>.</a:t>
            </a:r>
          </a:p>
          <a:p>
            <a:r>
              <a:rPr lang="en-US" baseline="0" dirty="0"/>
              <a:t>Take a look at the picture- she is a carrier of one of the </a:t>
            </a:r>
            <a:r>
              <a:rPr lang="en-US" baseline="0" dirty="0" err="1"/>
              <a:t>srJGDs</a:t>
            </a:r>
            <a:r>
              <a:rPr lang="en-US" baseline="0" dirty="0"/>
              <a:t> and you </a:t>
            </a:r>
            <a:r>
              <a:rPr lang="en-US" baseline="0" dirty="0" err="1"/>
              <a:t>wouldn</a:t>
            </a:r>
            <a:r>
              <a:rPr lang="uk-UA" baseline="0" dirty="0"/>
              <a:t>’</a:t>
            </a:r>
            <a:r>
              <a:rPr lang="en-US" baseline="0" dirty="0"/>
              <a:t>t know. No symptoms, and </a:t>
            </a:r>
            <a:r>
              <a:rPr lang="en-US" baseline="0" dirty="0" err="1"/>
              <a:t>isnt</a:t>
            </a:r>
            <a:r>
              <a:rPr lang="en-US" baseline="0" dirty="0"/>
              <a:t> going to go on the carry symptoms.</a:t>
            </a:r>
          </a:p>
          <a:p>
            <a:r>
              <a:rPr lang="en-US" baseline="0" dirty="0"/>
              <a:t>The important point about carries is that these are the people that are at increased risk of passing on the condition and having an affected child and this is because if a carrier has children with a carrier of they same disorder, they could both pass on the faulty copy at the same time, which would occur statistically 1 in 4 time, resulting in a child that suffers from the disorder.</a:t>
            </a:r>
          </a:p>
          <a:p>
            <a:endParaRPr lang="en-US" baseline="0" dirty="0"/>
          </a:p>
        </p:txBody>
      </p:sp>
      <p:sp>
        <p:nvSpPr>
          <p:cNvPr id="4" name="Slide Number Placeholder 3"/>
          <p:cNvSpPr>
            <a:spLocks noGrp="1"/>
          </p:cNvSpPr>
          <p:nvPr>
            <p:ph type="sldNum" sz="quarter" idx="10"/>
          </p:nvPr>
        </p:nvSpPr>
        <p:spPr/>
        <p:txBody>
          <a:bodyPr/>
          <a:lstStyle/>
          <a:p>
            <a:fld id="{76026DBF-3233-CC46-8F5B-C261A6FB2ADA}" type="slidenum">
              <a:rPr lang="en-US" smtClean="0"/>
              <a:pPr/>
              <a:t>5</a:t>
            </a:fld>
            <a:endParaRPr lang="en-US"/>
          </a:p>
        </p:txBody>
      </p:sp>
    </p:spTree>
    <p:extLst>
      <p:ext uri="{BB962C8B-B14F-4D97-AF65-F5344CB8AC3E}">
        <p14:creationId xmlns:p14="http://schemas.microsoft.com/office/powerpoint/2010/main" xmlns="" val="5888029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This table shows for each of the 9 </a:t>
            </a:r>
            <a:r>
              <a:rPr lang="en-US" baseline="0" dirty="0" err="1"/>
              <a:t>srJGDs</a:t>
            </a:r>
            <a:r>
              <a:rPr lang="en-US" baseline="0" dirty="0"/>
              <a:t>, what the risk is for </a:t>
            </a:r>
            <a:r>
              <a:rPr lang="en-US" baseline="0" dirty="0" err="1"/>
              <a:t>Ajs</a:t>
            </a:r>
            <a:r>
              <a:rPr lang="en-US" baseline="0" dirty="0"/>
              <a:t> of being a carrier.</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Okay so now I want you all to guess- how common d you think being a carrier of one of these 9 conditions is?!</a:t>
            </a:r>
            <a:endParaRPr lang="en-US" dirty="0"/>
          </a:p>
          <a:p>
            <a:endParaRPr lang="en-US" dirty="0"/>
          </a:p>
          <a:p>
            <a:endParaRPr lang="en-US" dirty="0"/>
          </a:p>
          <a:p>
            <a:r>
              <a:rPr lang="en-US" dirty="0"/>
              <a:t>1</a:t>
            </a:r>
            <a:r>
              <a:rPr lang="en-US" baseline="0" dirty="0"/>
              <a:t> in 5 people with AJ origin is a carrier of one of the 9 </a:t>
            </a:r>
            <a:r>
              <a:rPr lang="en-US" baseline="0" dirty="0" err="1"/>
              <a:t>srJGDs</a:t>
            </a:r>
            <a:r>
              <a:rPr lang="en-US" baseline="0" dirty="0"/>
              <a:t>. </a:t>
            </a:r>
          </a:p>
          <a:p>
            <a:r>
              <a:rPr lang="en-US" baseline="0" dirty="0"/>
              <a:t>So if we look at this room- there are about 15 people here- that means 3 of us are at increased risk of having a child with one of these conditions. </a:t>
            </a:r>
          </a:p>
          <a:p>
            <a:r>
              <a:rPr lang="en-US" baseline="0" dirty="0"/>
              <a:t>That seems really dramatic, but the good new is carriers can entirely avoid having an affected child and this is where carrier screening comes in. </a:t>
            </a:r>
            <a:endParaRPr lang="en-US" dirty="0"/>
          </a:p>
        </p:txBody>
      </p:sp>
      <p:sp>
        <p:nvSpPr>
          <p:cNvPr id="4" name="Slide Number Placeholder 3"/>
          <p:cNvSpPr>
            <a:spLocks noGrp="1"/>
          </p:cNvSpPr>
          <p:nvPr>
            <p:ph type="sldNum" sz="quarter" idx="10"/>
          </p:nvPr>
        </p:nvSpPr>
        <p:spPr/>
        <p:txBody>
          <a:bodyPr/>
          <a:lstStyle/>
          <a:p>
            <a:fld id="{76026DBF-3233-CC46-8F5B-C261A6FB2ADA}" type="slidenum">
              <a:rPr lang="en-US" smtClean="0"/>
              <a:pPr/>
              <a:t>6</a:t>
            </a:fld>
            <a:endParaRPr lang="en-US"/>
          </a:p>
        </p:txBody>
      </p:sp>
    </p:spTree>
    <p:extLst>
      <p:ext uri="{BB962C8B-B14F-4D97-AF65-F5344CB8AC3E}">
        <p14:creationId xmlns:p14="http://schemas.microsoft.com/office/powerpoint/2010/main" xmlns="" val="7248534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what is carrier screening?</a:t>
            </a:r>
          </a:p>
          <a:p>
            <a:r>
              <a:rPr lang="en-US" dirty="0"/>
              <a:t>Any one got</a:t>
            </a:r>
            <a:r>
              <a:rPr lang="en-US" baseline="0" dirty="0"/>
              <a:t> any ideas? Using these pictures can you guess?</a:t>
            </a:r>
            <a:endParaRPr lang="en-US" dirty="0"/>
          </a:p>
          <a:p>
            <a:endParaRPr lang="en-US" dirty="0"/>
          </a:p>
          <a:p>
            <a:endParaRPr lang="en-US" baseline="0" dirty="0"/>
          </a:p>
          <a:p>
            <a:r>
              <a:rPr lang="en-US" baseline="0" dirty="0"/>
              <a:t>Okay so its very nice that carriers/carrier couples now have the information about that fact that are carriers- but what can they do next?</a:t>
            </a:r>
          </a:p>
          <a:p>
            <a:r>
              <a:rPr lang="en-US" baseline="0" dirty="0"/>
              <a:t>Do any of you have any ideas?</a:t>
            </a:r>
            <a:endParaRPr lang="en-US" dirty="0"/>
          </a:p>
        </p:txBody>
      </p:sp>
      <p:sp>
        <p:nvSpPr>
          <p:cNvPr id="4" name="Slide Number Placeholder 3"/>
          <p:cNvSpPr>
            <a:spLocks noGrp="1"/>
          </p:cNvSpPr>
          <p:nvPr>
            <p:ph type="sldNum" sz="quarter" idx="10"/>
          </p:nvPr>
        </p:nvSpPr>
        <p:spPr/>
        <p:txBody>
          <a:bodyPr/>
          <a:lstStyle/>
          <a:p>
            <a:fld id="{76026DBF-3233-CC46-8F5B-C261A6FB2ADA}" type="slidenum">
              <a:rPr lang="en-US" smtClean="0"/>
              <a:pPr/>
              <a:t>7</a:t>
            </a:fld>
            <a:endParaRPr lang="en-US"/>
          </a:p>
        </p:txBody>
      </p:sp>
    </p:spTree>
    <p:extLst>
      <p:ext uri="{BB962C8B-B14F-4D97-AF65-F5344CB8AC3E}">
        <p14:creationId xmlns:p14="http://schemas.microsoft.com/office/powerpoint/2010/main" xmlns="" val="15611519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Once carrier</a:t>
            </a:r>
            <a:r>
              <a:rPr lang="en-US" baseline="0" dirty="0"/>
              <a:t> couples are aware of their status, there are several options for them to avoid having an affected child</a:t>
            </a:r>
            <a:r>
              <a:rPr lang="is-IS" baseline="0" dirty="0"/>
              <a:t>…</a:t>
            </a:r>
          </a:p>
          <a:p>
            <a:r>
              <a:rPr lang="en-US" baseline="0" dirty="0"/>
              <a:t>T</a:t>
            </a:r>
            <a:r>
              <a:rPr lang="is-IS" baseline="0" dirty="0"/>
              <a:t>alk through them</a:t>
            </a:r>
          </a:p>
          <a:p>
            <a:endParaRPr lang="en-US" dirty="0"/>
          </a:p>
          <a:p>
            <a:r>
              <a:rPr lang="en-US" dirty="0"/>
              <a:t>Can someone read the speech bubble? This really sums up the</a:t>
            </a:r>
            <a:r>
              <a:rPr lang="en-US" baseline="0" dirty="0"/>
              <a:t> significance of carrier screening. </a:t>
            </a:r>
          </a:p>
          <a:p>
            <a:endParaRPr lang="en-US" baseline="0" dirty="0"/>
          </a:p>
          <a:p>
            <a:r>
              <a:rPr lang="en-US" baseline="0" dirty="0"/>
              <a:t>So carrier screening is routine internationally- USA, Australia etc. People with AJ origin get screened- normal part of life and its had amazing consequences. </a:t>
            </a:r>
            <a:endParaRPr lang="en-US" dirty="0"/>
          </a:p>
        </p:txBody>
      </p:sp>
      <p:sp>
        <p:nvSpPr>
          <p:cNvPr id="4" name="Slide Number Placeholder 3"/>
          <p:cNvSpPr>
            <a:spLocks noGrp="1"/>
          </p:cNvSpPr>
          <p:nvPr>
            <p:ph type="sldNum" sz="quarter" idx="10"/>
          </p:nvPr>
        </p:nvSpPr>
        <p:spPr/>
        <p:txBody>
          <a:bodyPr/>
          <a:lstStyle/>
          <a:p>
            <a:fld id="{76026DBF-3233-CC46-8F5B-C261A6FB2ADA}" type="slidenum">
              <a:rPr lang="en-US" smtClean="0"/>
              <a:pPr/>
              <a:t>8</a:t>
            </a:fld>
            <a:endParaRPr lang="en-US"/>
          </a:p>
        </p:txBody>
      </p:sp>
    </p:spTree>
    <p:extLst>
      <p:ext uri="{BB962C8B-B14F-4D97-AF65-F5344CB8AC3E}">
        <p14:creationId xmlns:p14="http://schemas.microsoft.com/office/powerpoint/2010/main" xmlns="" val="20990629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026DBF-3233-CC46-8F5B-C261A6FB2ADA}" type="slidenum">
              <a:rPr lang="en-US" smtClean="0"/>
              <a:pPr/>
              <a:t>9</a:t>
            </a:fld>
            <a:endParaRPr lang="en-US"/>
          </a:p>
        </p:txBody>
      </p:sp>
    </p:spTree>
    <p:extLst>
      <p:ext uri="{BB962C8B-B14F-4D97-AF65-F5344CB8AC3E}">
        <p14:creationId xmlns:p14="http://schemas.microsoft.com/office/powerpoint/2010/main" xmlns="" val="9230443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82B534F-CC99-BA4B-A933-285026CB3BAA}" type="datetimeFigureOut">
              <a:rPr lang="en-US" smtClean="0"/>
              <a:pPr/>
              <a:t>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3DBA47-7E72-1E4C-806F-22800A603C1A}" type="slidenum">
              <a:rPr lang="en-US" smtClean="0"/>
              <a:pPr/>
              <a:t>‹#›</a:t>
            </a:fld>
            <a:endParaRPr lang="en-US"/>
          </a:p>
        </p:txBody>
      </p:sp>
    </p:spTree>
    <p:extLst>
      <p:ext uri="{BB962C8B-B14F-4D97-AF65-F5344CB8AC3E}">
        <p14:creationId xmlns:p14="http://schemas.microsoft.com/office/powerpoint/2010/main" xmlns="" val="15963413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82B534F-CC99-BA4B-A933-285026CB3BAA}" type="datetimeFigureOut">
              <a:rPr lang="en-US" smtClean="0"/>
              <a:pPr/>
              <a:t>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3DBA47-7E72-1E4C-806F-22800A603C1A}" type="slidenum">
              <a:rPr lang="en-US" smtClean="0"/>
              <a:pPr/>
              <a:t>‹#›</a:t>
            </a:fld>
            <a:endParaRPr lang="en-US"/>
          </a:p>
        </p:txBody>
      </p:sp>
    </p:spTree>
    <p:extLst>
      <p:ext uri="{BB962C8B-B14F-4D97-AF65-F5344CB8AC3E}">
        <p14:creationId xmlns:p14="http://schemas.microsoft.com/office/powerpoint/2010/main" xmlns="" val="10099539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82B534F-CC99-BA4B-A933-285026CB3BAA}" type="datetimeFigureOut">
              <a:rPr lang="en-US" smtClean="0"/>
              <a:pPr/>
              <a:t>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3DBA47-7E72-1E4C-806F-22800A603C1A}" type="slidenum">
              <a:rPr lang="en-US" smtClean="0"/>
              <a:pPr/>
              <a:t>‹#›</a:t>
            </a:fld>
            <a:endParaRPr lang="en-US"/>
          </a:p>
        </p:txBody>
      </p:sp>
    </p:spTree>
    <p:extLst>
      <p:ext uri="{BB962C8B-B14F-4D97-AF65-F5344CB8AC3E}">
        <p14:creationId xmlns:p14="http://schemas.microsoft.com/office/powerpoint/2010/main" xmlns="" val="5844514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82B534F-CC99-BA4B-A933-285026CB3BAA}" type="datetimeFigureOut">
              <a:rPr lang="en-US" smtClean="0"/>
              <a:pPr/>
              <a:t>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3DBA47-7E72-1E4C-806F-22800A603C1A}" type="slidenum">
              <a:rPr lang="en-US" smtClean="0"/>
              <a:pPr/>
              <a:t>‹#›</a:t>
            </a:fld>
            <a:endParaRPr lang="en-US"/>
          </a:p>
        </p:txBody>
      </p:sp>
    </p:spTree>
    <p:extLst>
      <p:ext uri="{BB962C8B-B14F-4D97-AF65-F5344CB8AC3E}">
        <p14:creationId xmlns:p14="http://schemas.microsoft.com/office/powerpoint/2010/main" xmlns="" val="11966574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82B534F-CC99-BA4B-A933-285026CB3BAA}" type="datetimeFigureOut">
              <a:rPr lang="en-US" smtClean="0"/>
              <a:pPr/>
              <a:t>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3DBA47-7E72-1E4C-806F-22800A603C1A}" type="slidenum">
              <a:rPr lang="en-US" smtClean="0"/>
              <a:pPr/>
              <a:t>‹#›</a:t>
            </a:fld>
            <a:endParaRPr lang="en-US"/>
          </a:p>
        </p:txBody>
      </p:sp>
    </p:spTree>
    <p:extLst>
      <p:ext uri="{BB962C8B-B14F-4D97-AF65-F5344CB8AC3E}">
        <p14:creationId xmlns:p14="http://schemas.microsoft.com/office/powerpoint/2010/main" xmlns="" val="10367021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82B534F-CC99-BA4B-A933-285026CB3BAA}" type="datetimeFigureOut">
              <a:rPr lang="en-US" smtClean="0"/>
              <a:pPr/>
              <a:t>2/6/2018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3DBA47-7E72-1E4C-806F-22800A603C1A}" type="slidenum">
              <a:rPr lang="en-US" smtClean="0"/>
              <a:pPr/>
              <a:t>‹#›</a:t>
            </a:fld>
            <a:endParaRPr lang="en-US"/>
          </a:p>
        </p:txBody>
      </p:sp>
    </p:spTree>
    <p:extLst>
      <p:ext uri="{BB962C8B-B14F-4D97-AF65-F5344CB8AC3E}">
        <p14:creationId xmlns:p14="http://schemas.microsoft.com/office/powerpoint/2010/main" xmlns="" val="13173833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82B534F-CC99-BA4B-A933-285026CB3BAA}" type="datetimeFigureOut">
              <a:rPr lang="en-US" smtClean="0"/>
              <a:pPr/>
              <a:t>2/6/2018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3DBA47-7E72-1E4C-806F-22800A603C1A}" type="slidenum">
              <a:rPr lang="en-US" smtClean="0"/>
              <a:pPr/>
              <a:t>‹#›</a:t>
            </a:fld>
            <a:endParaRPr lang="en-US"/>
          </a:p>
        </p:txBody>
      </p:sp>
    </p:spTree>
    <p:extLst>
      <p:ext uri="{BB962C8B-B14F-4D97-AF65-F5344CB8AC3E}">
        <p14:creationId xmlns:p14="http://schemas.microsoft.com/office/powerpoint/2010/main" xmlns="" val="7063360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82B534F-CC99-BA4B-A933-285026CB3BAA}" type="datetimeFigureOut">
              <a:rPr lang="en-US" smtClean="0"/>
              <a:pPr/>
              <a:t>2/6/2018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3DBA47-7E72-1E4C-806F-22800A603C1A}" type="slidenum">
              <a:rPr lang="en-US" smtClean="0"/>
              <a:pPr/>
              <a:t>‹#›</a:t>
            </a:fld>
            <a:endParaRPr lang="en-US"/>
          </a:p>
        </p:txBody>
      </p:sp>
    </p:spTree>
    <p:extLst>
      <p:ext uri="{BB962C8B-B14F-4D97-AF65-F5344CB8AC3E}">
        <p14:creationId xmlns:p14="http://schemas.microsoft.com/office/powerpoint/2010/main" xmlns="" val="995849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2B534F-CC99-BA4B-A933-285026CB3BAA}" type="datetimeFigureOut">
              <a:rPr lang="en-US" smtClean="0"/>
              <a:pPr/>
              <a:t>2/6/2018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3DBA47-7E72-1E4C-806F-22800A603C1A}" type="slidenum">
              <a:rPr lang="en-US" smtClean="0"/>
              <a:pPr/>
              <a:t>‹#›</a:t>
            </a:fld>
            <a:endParaRPr lang="en-US"/>
          </a:p>
        </p:txBody>
      </p:sp>
    </p:spTree>
    <p:extLst>
      <p:ext uri="{BB962C8B-B14F-4D97-AF65-F5344CB8AC3E}">
        <p14:creationId xmlns:p14="http://schemas.microsoft.com/office/powerpoint/2010/main" xmlns="" val="8353003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82B534F-CC99-BA4B-A933-285026CB3BAA}" type="datetimeFigureOut">
              <a:rPr lang="en-US" smtClean="0"/>
              <a:pPr/>
              <a:t>2/6/2018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3DBA47-7E72-1E4C-806F-22800A603C1A}" type="slidenum">
              <a:rPr lang="en-US" smtClean="0"/>
              <a:pPr/>
              <a:t>‹#›</a:t>
            </a:fld>
            <a:endParaRPr lang="en-US"/>
          </a:p>
        </p:txBody>
      </p:sp>
    </p:spTree>
    <p:extLst>
      <p:ext uri="{BB962C8B-B14F-4D97-AF65-F5344CB8AC3E}">
        <p14:creationId xmlns:p14="http://schemas.microsoft.com/office/powerpoint/2010/main" xmlns="" val="7927685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82B534F-CC99-BA4B-A933-285026CB3BAA}" type="datetimeFigureOut">
              <a:rPr lang="en-US" smtClean="0"/>
              <a:pPr/>
              <a:t>2/6/2018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3DBA47-7E72-1E4C-806F-22800A603C1A}" type="slidenum">
              <a:rPr lang="en-US" smtClean="0"/>
              <a:pPr/>
              <a:t>‹#›</a:t>
            </a:fld>
            <a:endParaRPr lang="en-US"/>
          </a:p>
        </p:txBody>
      </p:sp>
    </p:spTree>
    <p:extLst>
      <p:ext uri="{BB962C8B-B14F-4D97-AF65-F5344CB8AC3E}">
        <p14:creationId xmlns:p14="http://schemas.microsoft.com/office/powerpoint/2010/main" xmlns="" val="10728436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2B534F-CC99-BA4B-A933-285026CB3BAA}" type="datetimeFigureOut">
              <a:rPr lang="en-US" smtClean="0"/>
              <a:pPr/>
              <a:t>2/6/2018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3DBA47-7E72-1E4C-806F-22800A603C1A}" type="slidenum">
              <a:rPr lang="en-US" smtClean="0"/>
              <a:pPr/>
              <a:t>‹#›</a:t>
            </a:fld>
            <a:endParaRPr lang="en-US"/>
          </a:p>
        </p:txBody>
      </p:sp>
    </p:spTree>
    <p:extLst>
      <p:ext uri="{BB962C8B-B14F-4D97-AF65-F5344CB8AC3E}">
        <p14:creationId xmlns:p14="http://schemas.microsoft.com/office/powerpoint/2010/main" xmlns="" val="260329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17.tiff"/><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tiff"/></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tiff"/></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4.tiff"/><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8.tiff"/><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png"/><Relationship Id="rId5" Type="http://schemas.microsoft.com/office/2007/relationships/hdphoto" Target="../media/hdphoto1.wdp"/><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2786566" y="2522292"/>
            <a:ext cx="6463759" cy="1761374"/>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42530" y="6569362"/>
            <a:ext cx="981188" cy="267373"/>
          </a:xfrm>
          <a:prstGeom prst="rect">
            <a:avLst/>
          </a:prstGeom>
        </p:spPr>
      </p:pic>
    </p:spTree>
    <p:extLst>
      <p:ext uri="{BB962C8B-B14F-4D97-AF65-F5344CB8AC3E}">
        <p14:creationId xmlns:p14="http://schemas.microsoft.com/office/powerpoint/2010/main" xmlns="" val="18390266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0" y="0"/>
            <a:ext cx="7556408" cy="6858000"/>
          </a:xfrm>
          <a:prstGeom prst="rect">
            <a:avLst/>
          </a:prstGeom>
          <a:solidFill>
            <a:srgbClr val="00206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rotWithShape="1">
          <a:blip r:embed="rId3">
            <a:extLst>
              <a:ext uri="{28A0092B-C50C-407E-A947-70E740481C1C}">
                <a14:useLocalDpi xmlns:a14="http://schemas.microsoft.com/office/drawing/2010/main" xmlns="" val="0"/>
              </a:ext>
            </a:extLst>
          </a:blip>
          <a:srcRect t="11468" r="9875"/>
          <a:stretch/>
        </p:blipFill>
        <p:spPr>
          <a:xfrm rot="1752105">
            <a:off x="8211277" y="818093"/>
            <a:ext cx="3584712" cy="4695119"/>
          </a:xfrm>
          <a:prstGeom prst="rect">
            <a:avLst/>
          </a:prstGeom>
          <a:effectLst>
            <a:softEdge rad="63500"/>
          </a:effectLst>
        </p:spPr>
      </p:pic>
      <p:sp>
        <p:nvSpPr>
          <p:cNvPr id="5" name="Title 4"/>
          <p:cNvSpPr>
            <a:spLocks noGrp="1"/>
          </p:cNvSpPr>
          <p:nvPr>
            <p:ph type="title"/>
          </p:nvPr>
        </p:nvSpPr>
        <p:spPr>
          <a:xfrm>
            <a:off x="1008078" y="744706"/>
            <a:ext cx="3166358" cy="753857"/>
          </a:xfrm>
          <a:ln w="28575">
            <a:solidFill>
              <a:schemeClr val="bg1"/>
            </a:solidFill>
          </a:ln>
        </p:spPr>
        <p:txBody>
          <a:bodyPr>
            <a:normAutofit/>
          </a:bodyPr>
          <a:lstStyle/>
          <a:p>
            <a:r>
              <a:rPr lang="en-US" b="1" dirty="0">
                <a:solidFill>
                  <a:schemeClr val="bg1"/>
                </a:solidFill>
                <a:latin typeface="Calibri" charset="0"/>
                <a:ea typeface="Calibri" charset="0"/>
                <a:cs typeface="Calibri" charset="0"/>
              </a:rPr>
              <a:t>The Solution</a:t>
            </a:r>
          </a:p>
        </p:txBody>
      </p:sp>
      <p:cxnSp>
        <p:nvCxnSpPr>
          <p:cNvPr id="14" name="Straight Connector 13"/>
          <p:cNvCxnSpPr/>
          <p:nvPr/>
        </p:nvCxnSpPr>
        <p:spPr>
          <a:xfrm>
            <a:off x="713232" y="744706"/>
            <a:ext cx="0" cy="914400"/>
          </a:xfrm>
          <a:prstGeom prst="line">
            <a:avLst/>
          </a:prstGeom>
          <a:ln w="14604">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537905" y="2158231"/>
            <a:ext cx="6200825" cy="2677656"/>
          </a:xfrm>
          <a:prstGeom prst="rect">
            <a:avLst/>
          </a:prstGeom>
          <a:noFill/>
        </p:spPr>
        <p:txBody>
          <a:bodyPr wrap="square" rtlCol="0">
            <a:spAutoFit/>
          </a:bodyPr>
          <a:lstStyle/>
          <a:p>
            <a:pPr marL="342900" indent="-342900">
              <a:buFont typeface="Arial" charset="0"/>
              <a:buChar char="•"/>
            </a:pPr>
            <a:endParaRPr lang="en-US" sz="2800" b="1" dirty="0">
              <a:solidFill>
                <a:schemeClr val="bg1"/>
              </a:solidFill>
            </a:endParaRPr>
          </a:p>
          <a:p>
            <a:pPr marL="342900" indent="-342900">
              <a:buFont typeface="Arial" charset="0"/>
              <a:buChar char="•"/>
            </a:pPr>
            <a:r>
              <a:rPr lang="en-US" sz="2800" b="1" dirty="0">
                <a:solidFill>
                  <a:schemeClr val="bg1"/>
                </a:solidFill>
              </a:rPr>
              <a:t>Launched Jan 2017</a:t>
            </a:r>
          </a:p>
          <a:p>
            <a:pPr marL="342900" indent="-342900">
              <a:buFont typeface="Arial" charset="0"/>
              <a:buChar char="•"/>
            </a:pPr>
            <a:r>
              <a:rPr lang="en-US" sz="2800" b="1" dirty="0">
                <a:solidFill>
                  <a:schemeClr val="bg1"/>
                </a:solidFill>
              </a:rPr>
              <a:t>Education and screening programme</a:t>
            </a:r>
          </a:p>
          <a:p>
            <a:pPr marL="342900" indent="-342900">
              <a:buFont typeface="Arial" charset="0"/>
              <a:buChar char="•"/>
            </a:pPr>
            <a:r>
              <a:rPr lang="en-US" sz="2800" b="1" dirty="0">
                <a:solidFill>
                  <a:schemeClr val="bg1"/>
                </a:solidFill>
              </a:rPr>
              <a:t>For young Jewish adults</a:t>
            </a:r>
          </a:p>
          <a:p>
            <a:pPr marL="342900" indent="-342900">
              <a:buFont typeface="Arial" charset="0"/>
              <a:buChar char="•"/>
            </a:pPr>
            <a:r>
              <a:rPr lang="en-US" sz="2800" b="1" dirty="0">
                <a:solidFill>
                  <a:schemeClr val="bg1"/>
                </a:solidFill>
              </a:rPr>
              <a:t>Taken to Y12 students in 6 high schools so far </a:t>
            </a:r>
          </a:p>
        </p:txBody>
      </p:sp>
      <p:sp>
        <p:nvSpPr>
          <p:cNvPr id="16" name="TextBox 15"/>
          <p:cNvSpPr txBox="1"/>
          <p:nvPr/>
        </p:nvSpPr>
        <p:spPr>
          <a:xfrm>
            <a:off x="1919400" y="1827994"/>
            <a:ext cx="3979230" cy="523220"/>
          </a:xfrm>
          <a:prstGeom prst="rect">
            <a:avLst/>
          </a:prstGeom>
          <a:solidFill>
            <a:schemeClr val="bg1"/>
          </a:solidFill>
        </p:spPr>
        <p:txBody>
          <a:bodyPr wrap="square" rtlCol="0">
            <a:spAutoFit/>
          </a:bodyPr>
          <a:lstStyle/>
          <a:p>
            <a:r>
              <a:rPr lang="en-US" sz="2800" b="1" dirty="0">
                <a:solidFill>
                  <a:srgbClr val="002060"/>
                </a:solidFill>
              </a:rPr>
              <a:t>The GENEius programme </a:t>
            </a:r>
          </a:p>
        </p:txBody>
      </p:sp>
      <p:pic>
        <p:nvPicPr>
          <p:cNvPr id="17" name="Picture 16"/>
          <p:cNvPicPr>
            <a:picLocks noChangeAspect="1"/>
          </p:cNvPicPr>
          <p:nvPr/>
        </p:nvPicPr>
        <p:blipFill>
          <a:blip r:embed="rId4">
            <a:lum bright="70000" contrast="-70000"/>
            <a:extLst>
              <a:ext uri="{28A0092B-C50C-407E-A947-70E740481C1C}">
                <a14:useLocalDpi xmlns:a14="http://schemas.microsoft.com/office/drawing/2010/main" xmlns="" val="0"/>
              </a:ext>
            </a:extLst>
          </a:blip>
          <a:stretch>
            <a:fillRect/>
          </a:stretch>
        </p:blipFill>
        <p:spPr>
          <a:xfrm>
            <a:off x="67734" y="6563240"/>
            <a:ext cx="940343" cy="256243"/>
          </a:xfrm>
          <a:prstGeom prst="rect">
            <a:avLst/>
          </a:prstGeom>
        </p:spPr>
      </p:pic>
      <p:sp>
        <p:nvSpPr>
          <p:cNvPr id="3" name="TextBox 2"/>
          <p:cNvSpPr txBox="1"/>
          <p:nvPr/>
        </p:nvSpPr>
        <p:spPr>
          <a:xfrm>
            <a:off x="630122" y="5007066"/>
            <a:ext cx="6108608" cy="1384995"/>
          </a:xfrm>
          <a:prstGeom prst="rect">
            <a:avLst/>
          </a:prstGeom>
          <a:noFill/>
          <a:ln w="38100">
            <a:solidFill>
              <a:srgbClr val="4372C4"/>
            </a:solidFill>
          </a:ln>
        </p:spPr>
        <p:txBody>
          <a:bodyPr wrap="square" rtlCol="0">
            <a:spAutoFit/>
          </a:bodyPr>
          <a:lstStyle/>
          <a:p>
            <a:pPr marL="342900" indent="-342900">
              <a:buFont typeface="Arial" charset="0"/>
              <a:buChar char="•"/>
            </a:pPr>
            <a:r>
              <a:rPr lang="en-US" sz="2800" b="1" dirty="0">
                <a:solidFill>
                  <a:schemeClr val="bg1"/>
                </a:solidFill>
              </a:rPr>
              <a:t>Aims</a:t>
            </a:r>
          </a:p>
          <a:p>
            <a:r>
              <a:rPr lang="en-US" sz="2800" b="1" dirty="0">
                <a:solidFill>
                  <a:schemeClr val="bg1"/>
                </a:solidFill>
              </a:rPr>
              <a:t>             - Eradicate severe recessive JGDs</a:t>
            </a:r>
          </a:p>
          <a:p>
            <a:r>
              <a:rPr lang="en-US" sz="2800" b="1" dirty="0">
                <a:solidFill>
                  <a:schemeClr val="bg1"/>
                </a:solidFill>
              </a:rPr>
              <a:t>             - Change mindset</a:t>
            </a:r>
          </a:p>
        </p:txBody>
      </p:sp>
    </p:spTree>
    <p:extLst>
      <p:ext uri="{BB962C8B-B14F-4D97-AF65-F5344CB8AC3E}">
        <p14:creationId xmlns:p14="http://schemas.microsoft.com/office/powerpoint/2010/main" xmlns="" val="3705986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5">
                                            <p:txEl>
                                              <p:pRg st="1" end="1"/>
                                            </p:txEl>
                                          </p:spTgt>
                                        </p:tgtEl>
                                        <p:attrNameLst>
                                          <p:attrName>style.visibility</p:attrName>
                                        </p:attrNameLst>
                                      </p:cBhvr>
                                      <p:to>
                                        <p:strVal val="visible"/>
                                      </p:to>
                                    </p:set>
                                    <p:animEffect transition="in" filter="fade">
                                      <p:cBhvr>
                                        <p:cTn id="15" dur="500"/>
                                        <p:tgtEl>
                                          <p:spTgt spid="15">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5">
                                            <p:txEl>
                                              <p:pRg st="2" end="2"/>
                                            </p:txEl>
                                          </p:spTgt>
                                        </p:tgtEl>
                                        <p:attrNameLst>
                                          <p:attrName>style.visibility</p:attrName>
                                        </p:attrNameLst>
                                      </p:cBhvr>
                                      <p:to>
                                        <p:strVal val="visible"/>
                                      </p:to>
                                    </p:set>
                                    <p:animEffect transition="in" filter="fade">
                                      <p:cBhvr>
                                        <p:cTn id="20" dur="500"/>
                                        <p:tgtEl>
                                          <p:spTgt spid="15">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5">
                                            <p:txEl>
                                              <p:pRg st="3" end="3"/>
                                            </p:txEl>
                                          </p:spTgt>
                                        </p:tgtEl>
                                        <p:attrNameLst>
                                          <p:attrName>style.visibility</p:attrName>
                                        </p:attrNameLst>
                                      </p:cBhvr>
                                      <p:to>
                                        <p:strVal val="visible"/>
                                      </p:to>
                                    </p:set>
                                    <p:animEffect transition="in" filter="fade">
                                      <p:cBhvr>
                                        <p:cTn id="25" dur="500"/>
                                        <p:tgtEl>
                                          <p:spTgt spid="15">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5">
                                            <p:txEl>
                                              <p:pRg st="4" end="4"/>
                                            </p:txEl>
                                          </p:spTgt>
                                        </p:tgtEl>
                                        <p:attrNameLst>
                                          <p:attrName>style.visibility</p:attrName>
                                        </p:attrNameLst>
                                      </p:cBhvr>
                                      <p:to>
                                        <p:strVal val="visible"/>
                                      </p:to>
                                    </p:set>
                                    <p:animEffect transition="in" filter="fade">
                                      <p:cBhvr>
                                        <p:cTn id="30" dur="500"/>
                                        <p:tgtEl>
                                          <p:spTgt spid="15">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fade">
                                      <p:cBhvr>
                                        <p:cTn id="3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0" y="0"/>
            <a:ext cx="7556408" cy="6858000"/>
          </a:xfrm>
          <a:prstGeom prst="rect">
            <a:avLst/>
          </a:prstGeom>
          <a:solidFill>
            <a:srgbClr val="80C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p:cNvCxnSpPr/>
          <p:nvPr/>
        </p:nvCxnSpPr>
        <p:spPr>
          <a:xfrm>
            <a:off x="981345" y="657204"/>
            <a:ext cx="0" cy="914400"/>
          </a:xfrm>
          <a:prstGeom prst="line">
            <a:avLst/>
          </a:prstGeom>
          <a:ln w="14604">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itle 1"/>
          <p:cNvSpPr txBox="1">
            <a:spLocks/>
          </p:cNvSpPr>
          <p:nvPr/>
        </p:nvSpPr>
        <p:spPr>
          <a:xfrm>
            <a:off x="1518920" y="805283"/>
            <a:ext cx="3900249" cy="618242"/>
          </a:xfrm>
          <a:prstGeom prst="rect">
            <a:avLst/>
          </a:prstGeom>
          <a:ln w="28575">
            <a:solidFill>
              <a:schemeClr val="bg1"/>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chemeClr val="bg1"/>
                </a:solidFill>
                <a:latin typeface="Calibri" charset="0"/>
                <a:ea typeface="Calibri" charset="0"/>
                <a:cs typeface="Calibri" charset="0"/>
              </a:rPr>
              <a:t>GENEius overview </a:t>
            </a:r>
          </a:p>
        </p:txBody>
      </p:sp>
      <p:sp>
        <p:nvSpPr>
          <p:cNvPr id="12" name="Content Placeholder 2"/>
          <p:cNvSpPr txBox="1">
            <a:spLocks/>
          </p:cNvSpPr>
          <p:nvPr/>
        </p:nvSpPr>
        <p:spPr>
          <a:xfrm>
            <a:off x="196714" y="2101462"/>
            <a:ext cx="6804373" cy="393192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00000"/>
              </a:lnSpc>
              <a:spcBef>
                <a:spcPts val="500"/>
              </a:spcBef>
              <a:buNone/>
            </a:pPr>
            <a:r>
              <a:rPr lang="en-US" b="1" dirty="0">
                <a:solidFill>
                  <a:srgbClr val="002060"/>
                </a:solidFill>
              </a:rPr>
              <a:t>EDUCATION –</a:t>
            </a:r>
            <a:r>
              <a:rPr lang="en-US" b="1" dirty="0">
                <a:solidFill>
                  <a:schemeClr val="bg1"/>
                </a:solidFill>
              </a:rPr>
              <a:t> JGDs and carrier screening </a:t>
            </a:r>
          </a:p>
          <a:p>
            <a:pPr marL="0" indent="0">
              <a:lnSpc>
                <a:spcPct val="100000"/>
              </a:lnSpc>
              <a:spcBef>
                <a:spcPts val="500"/>
              </a:spcBef>
              <a:buNone/>
            </a:pPr>
            <a:endParaRPr lang="en-US" b="1" dirty="0">
              <a:solidFill>
                <a:schemeClr val="bg1"/>
              </a:solidFill>
            </a:endParaRPr>
          </a:p>
          <a:p>
            <a:pPr marL="0" indent="0">
              <a:lnSpc>
                <a:spcPct val="100000"/>
              </a:lnSpc>
              <a:spcBef>
                <a:spcPts val="500"/>
              </a:spcBef>
              <a:buNone/>
            </a:pPr>
            <a:r>
              <a:rPr lang="en-US" b="1" dirty="0">
                <a:solidFill>
                  <a:srgbClr val="002060"/>
                </a:solidFill>
              </a:rPr>
              <a:t>REGISTRATION- </a:t>
            </a:r>
            <a:r>
              <a:rPr lang="en-US" b="1" dirty="0">
                <a:solidFill>
                  <a:schemeClr val="bg1"/>
                </a:solidFill>
              </a:rPr>
              <a:t>online and with parents</a:t>
            </a:r>
          </a:p>
          <a:p>
            <a:pPr marL="0" indent="0">
              <a:lnSpc>
                <a:spcPct val="100000"/>
              </a:lnSpc>
              <a:spcBef>
                <a:spcPts val="500"/>
              </a:spcBef>
              <a:buNone/>
            </a:pPr>
            <a:endParaRPr lang="en-US" b="1" dirty="0">
              <a:solidFill>
                <a:schemeClr val="bg1"/>
              </a:solidFill>
            </a:endParaRPr>
          </a:p>
          <a:p>
            <a:pPr marL="0" indent="0">
              <a:lnSpc>
                <a:spcPct val="100000"/>
              </a:lnSpc>
              <a:spcBef>
                <a:spcPts val="500"/>
              </a:spcBef>
              <a:buNone/>
            </a:pPr>
            <a:r>
              <a:rPr lang="en-US" b="1" dirty="0">
                <a:solidFill>
                  <a:srgbClr val="002060"/>
                </a:solidFill>
              </a:rPr>
              <a:t>SCREENING- </a:t>
            </a:r>
            <a:r>
              <a:rPr lang="en-US" b="1" dirty="0">
                <a:solidFill>
                  <a:schemeClr val="bg1"/>
                </a:solidFill>
              </a:rPr>
              <a:t>meet advisor + saliva sample</a:t>
            </a:r>
          </a:p>
          <a:p>
            <a:pPr marL="0" indent="0">
              <a:lnSpc>
                <a:spcPct val="100000"/>
              </a:lnSpc>
              <a:spcBef>
                <a:spcPts val="500"/>
              </a:spcBef>
              <a:buNone/>
            </a:pPr>
            <a:r>
              <a:rPr lang="en-US" b="1" dirty="0">
                <a:solidFill>
                  <a:schemeClr val="bg1"/>
                </a:solidFill>
              </a:rPr>
              <a:t> </a:t>
            </a:r>
          </a:p>
          <a:p>
            <a:pPr marL="0" indent="0">
              <a:lnSpc>
                <a:spcPct val="100000"/>
              </a:lnSpc>
              <a:spcBef>
                <a:spcPts val="500"/>
              </a:spcBef>
              <a:buNone/>
            </a:pPr>
            <a:r>
              <a:rPr lang="en-US" b="1" dirty="0">
                <a:solidFill>
                  <a:srgbClr val="002060"/>
                </a:solidFill>
              </a:rPr>
              <a:t>RESULTS – </a:t>
            </a:r>
            <a:r>
              <a:rPr lang="en-US" b="1" dirty="0">
                <a:solidFill>
                  <a:schemeClr val="bg1"/>
                </a:solidFill>
              </a:rPr>
              <a:t>email from genetic counsellor </a:t>
            </a:r>
          </a:p>
          <a:p>
            <a:pPr marL="0" indent="0">
              <a:lnSpc>
                <a:spcPct val="100000"/>
              </a:lnSpc>
              <a:spcBef>
                <a:spcPts val="500"/>
              </a:spcBef>
              <a:buFont typeface="Arial"/>
              <a:buNone/>
            </a:pPr>
            <a:r>
              <a:rPr lang="en-US" b="1" dirty="0">
                <a:solidFill>
                  <a:schemeClr val="bg1"/>
                </a:solidFill>
              </a:rPr>
              <a:t>         </a:t>
            </a:r>
          </a:p>
        </p:txBody>
      </p:sp>
      <p:pic>
        <p:nvPicPr>
          <p:cNvPr id="21" name="Picture 20"/>
          <p:cNvPicPr>
            <a:picLocks noChangeAspect="1"/>
          </p:cNvPicPr>
          <p:nvPr/>
        </p:nvPicPr>
        <p:blipFill>
          <a:blip r:embed="rId3">
            <a:lum bright="70000" contrast="-70000"/>
            <a:extLst>
              <a:ext uri="{28A0092B-C50C-407E-A947-70E740481C1C}">
                <a14:useLocalDpi xmlns:a14="http://schemas.microsoft.com/office/drawing/2010/main" xmlns="" val="0"/>
              </a:ext>
            </a:extLst>
          </a:blip>
          <a:stretch>
            <a:fillRect/>
          </a:stretch>
        </p:blipFill>
        <p:spPr>
          <a:xfrm>
            <a:off x="67734" y="6563240"/>
            <a:ext cx="940343" cy="256243"/>
          </a:xfrm>
          <a:prstGeom prst="rect">
            <a:avLst/>
          </a:prstGeom>
        </p:spPr>
      </p:pic>
      <p:sp>
        <p:nvSpPr>
          <p:cNvPr id="5" name="Down Arrow 4"/>
          <p:cNvSpPr/>
          <p:nvPr/>
        </p:nvSpPr>
        <p:spPr>
          <a:xfrm>
            <a:off x="834887" y="2604051"/>
            <a:ext cx="318052" cy="556591"/>
          </a:xfrm>
          <a:prstGeom prst="downArrow">
            <a:avLst/>
          </a:prstGeom>
          <a:solidFill>
            <a:schemeClr val="bg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F0"/>
              </a:solidFill>
            </a:endParaRPr>
          </a:p>
        </p:txBody>
      </p:sp>
      <p:sp>
        <p:nvSpPr>
          <p:cNvPr id="16" name="Down Arrow 15"/>
          <p:cNvSpPr/>
          <p:nvPr/>
        </p:nvSpPr>
        <p:spPr>
          <a:xfrm>
            <a:off x="849051" y="3608947"/>
            <a:ext cx="318052" cy="556591"/>
          </a:xfrm>
          <a:prstGeom prst="downArrow">
            <a:avLst/>
          </a:prstGeom>
          <a:solidFill>
            <a:schemeClr val="bg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F0"/>
              </a:solidFill>
            </a:endParaRPr>
          </a:p>
        </p:txBody>
      </p:sp>
      <p:sp>
        <p:nvSpPr>
          <p:cNvPr id="17" name="Down Arrow 16"/>
          <p:cNvSpPr/>
          <p:nvPr/>
        </p:nvSpPr>
        <p:spPr>
          <a:xfrm>
            <a:off x="842197" y="4542868"/>
            <a:ext cx="318052" cy="556591"/>
          </a:xfrm>
          <a:prstGeom prst="downArrow">
            <a:avLst/>
          </a:prstGeom>
          <a:solidFill>
            <a:schemeClr val="bg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F0"/>
              </a:solidFill>
            </a:endParaRPr>
          </a:p>
        </p:txBody>
      </p:sp>
      <p:pic>
        <p:nvPicPr>
          <p:cNvPr id="11" name="Picture 10"/>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rot="20489690">
            <a:off x="7019411" y="358439"/>
            <a:ext cx="3561695" cy="2236440"/>
          </a:xfrm>
          <a:prstGeom prst="rect">
            <a:avLst/>
          </a:prstGeom>
          <a:effectLst>
            <a:softEdge rad="63500"/>
          </a:effectLst>
        </p:spPr>
      </p:pic>
      <p:pic>
        <p:nvPicPr>
          <p:cNvPr id="6" name="Picture 5"/>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rot="1932624">
            <a:off x="8929828" y="2863319"/>
            <a:ext cx="3575878" cy="2047847"/>
          </a:xfrm>
          <a:prstGeom prst="rect">
            <a:avLst/>
          </a:prstGeom>
          <a:effectLst>
            <a:softEdge rad="63500"/>
          </a:effectLst>
        </p:spPr>
      </p:pic>
      <p:pic>
        <p:nvPicPr>
          <p:cNvPr id="8" name="Picture 7"/>
          <p:cNvPicPr>
            <a:picLocks noChangeAspect="1"/>
          </p:cNvPicPr>
          <p:nvPr/>
        </p:nvPicPr>
        <p:blipFill rotWithShape="1">
          <a:blip r:embed="rId6">
            <a:extLst>
              <a:ext uri="{28A0092B-C50C-407E-A947-70E740481C1C}">
                <a14:useLocalDpi xmlns:a14="http://schemas.microsoft.com/office/drawing/2010/main" xmlns="" val="0"/>
              </a:ext>
            </a:extLst>
          </a:blip>
          <a:srcRect l="10436" r="13030"/>
          <a:stretch/>
        </p:blipFill>
        <p:spPr>
          <a:xfrm rot="20599927">
            <a:off x="7885613" y="3802431"/>
            <a:ext cx="2212734" cy="2891202"/>
          </a:xfrm>
          <a:prstGeom prst="rect">
            <a:avLst/>
          </a:prstGeom>
          <a:effectLst>
            <a:softEdge rad="63500"/>
          </a:effectLst>
        </p:spPr>
      </p:pic>
    </p:spTree>
    <p:extLst>
      <p:ext uri="{BB962C8B-B14F-4D97-AF65-F5344CB8AC3E}">
        <p14:creationId xmlns:p14="http://schemas.microsoft.com/office/powerpoint/2010/main" xmlns="" val="51285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2">
                                            <p:txEl>
                                              <p:pRg st="2" end="2"/>
                                            </p:txEl>
                                          </p:spTgt>
                                        </p:tgtEl>
                                        <p:attrNameLst>
                                          <p:attrName>style.visibility</p:attrName>
                                        </p:attrNameLst>
                                      </p:cBhvr>
                                      <p:to>
                                        <p:strVal val="visible"/>
                                      </p:to>
                                    </p:set>
                                    <p:animEffect transition="in" filter="fade">
                                      <p:cBhvr>
                                        <p:cTn id="15" dur="500"/>
                                        <p:tgtEl>
                                          <p:spTgt spid="12">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2">
                                            <p:txEl>
                                              <p:pRg st="4" end="4"/>
                                            </p:txEl>
                                          </p:spTgt>
                                        </p:tgtEl>
                                        <p:attrNameLst>
                                          <p:attrName>style.visibility</p:attrName>
                                        </p:attrNameLst>
                                      </p:cBhvr>
                                      <p:to>
                                        <p:strVal val="visible"/>
                                      </p:to>
                                    </p:set>
                                    <p:animEffect transition="in" filter="fade">
                                      <p:cBhvr>
                                        <p:cTn id="26" dur="500"/>
                                        <p:tgtEl>
                                          <p:spTgt spid="12">
                                            <p:txEl>
                                              <p:pRg st="4" end="4"/>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2">
                                            <p:txEl>
                                              <p:pRg st="6" end="6"/>
                                            </p:txEl>
                                          </p:spTgt>
                                        </p:tgtEl>
                                        <p:attrNameLst>
                                          <p:attrName>style.visibility</p:attrName>
                                        </p:attrNameLst>
                                      </p:cBhvr>
                                      <p:to>
                                        <p:strVal val="visible"/>
                                      </p:to>
                                    </p:set>
                                    <p:animEffect transition="in" filter="fade">
                                      <p:cBhvr>
                                        <p:cTn id="37" dur="500"/>
                                        <p:tgtEl>
                                          <p:spTgt spid="12">
                                            <p:txEl>
                                              <p:pRg st="6" end="6"/>
                                            </p:txEl>
                                          </p:spTgt>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fade">
                                      <p:cBhvr>
                                        <p:cTn id="4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6" grpId="0" animBg="1"/>
      <p:bldP spid="1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A9F529C3-C941-49FD-8C67-82F134F64BD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20586029-32A0-47E5-9AEC-AE3ABA6B94D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xmlns="" id="{8C730EAB-A532-4295-A302-FB4B90DB9F5E}"/>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6079958" y="1143000"/>
            <a:ext cx="0" cy="4572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09727" y="6515100"/>
            <a:ext cx="1090575" cy="297181"/>
          </a:xfrm>
          <a:prstGeom prst="rect">
            <a:avLst/>
          </a:prstGeom>
        </p:spPr>
      </p:pic>
      <p:sp>
        <p:nvSpPr>
          <p:cNvPr id="2" name="Rectangle 1"/>
          <p:cNvSpPr/>
          <p:nvPr/>
        </p:nvSpPr>
        <p:spPr>
          <a:xfrm>
            <a:off x="5650992" y="822960"/>
            <a:ext cx="1188720" cy="50840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5930441" y="480060"/>
            <a:ext cx="5837565" cy="5897880"/>
          </a:xfrm>
          <a:prstGeom prst="rect">
            <a:avLst/>
          </a:prstGeom>
          <a:solidFill>
            <a:srgbClr val="D8DD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ontent Placeholder 2"/>
          <p:cNvSpPr txBox="1">
            <a:spLocks/>
          </p:cNvSpPr>
          <p:nvPr/>
        </p:nvSpPr>
        <p:spPr>
          <a:xfrm>
            <a:off x="6147395" y="2067338"/>
            <a:ext cx="5459952" cy="2723322"/>
          </a:xfrm>
          <a:prstGeom prst="rect">
            <a:avLst/>
          </a:prstGeom>
          <a:solidFill>
            <a:srgbClr val="23408F"/>
          </a:solidFill>
          <a:ln>
            <a:noFill/>
          </a:ln>
          <a:effectLst>
            <a:outerShdw blurRad="63500" sx="102000" sy="102000" algn="ctr" rotWithShape="0">
              <a:prstClr val="black">
                <a:alpha val="40000"/>
              </a:prstClr>
            </a:outerShdw>
          </a:effectLst>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endParaRPr lang="en-US" sz="4000" b="1" dirty="0">
              <a:solidFill>
                <a:schemeClr val="bg1"/>
              </a:solidFill>
            </a:endParaRPr>
          </a:p>
          <a:p>
            <a:endParaRPr lang="en-US" sz="4000" b="1" dirty="0">
              <a:solidFill>
                <a:schemeClr val="bg1"/>
              </a:solidFill>
            </a:endParaRPr>
          </a:p>
          <a:p>
            <a:r>
              <a:rPr lang="en-US" sz="4000" b="1" dirty="0">
                <a:solidFill>
                  <a:srgbClr val="D8DDF4"/>
                </a:solidFill>
              </a:rPr>
              <a:t>Education-19</a:t>
            </a:r>
            <a:r>
              <a:rPr lang="en-US" sz="4000" b="1" baseline="30000" dirty="0">
                <a:solidFill>
                  <a:srgbClr val="D8DDF4"/>
                </a:solidFill>
              </a:rPr>
              <a:t>th</a:t>
            </a:r>
            <a:r>
              <a:rPr lang="en-US" sz="4000" b="1" dirty="0">
                <a:solidFill>
                  <a:srgbClr val="D8DDF4"/>
                </a:solidFill>
              </a:rPr>
              <a:t> March</a:t>
            </a:r>
          </a:p>
          <a:p>
            <a:r>
              <a:rPr lang="en-US" sz="4000" b="1" dirty="0">
                <a:solidFill>
                  <a:srgbClr val="D8DDF4"/>
                </a:solidFill>
              </a:rPr>
              <a:t> Screening- 26</a:t>
            </a:r>
            <a:r>
              <a:rPr lang="en-US" sz="4000" b="1" baseline="30000" dirty="0">
                <a:solidFill>
                  <a:srgbClr val="D8DDF4"/>
                </a:solidFill>
              </a:rPr>
              <a:t>th</a:t>
            </a:r>
            <a:r>
              <a:rPr lang="en-US" sz="4000" b="1" dirty="0">
                <a:solidFill>
                  <a:srgbClr val="D8DDF4"/>
                </a:solidFill>
              </a:rPr>
              <a:t> March</a:t>
            </a:r>
          </a:p>
        </p:txBody>
      </p:sp>
      <p:pic>
        <p:nvPicPr>
          <p:cNvPr id="4" name="Picture 3"/>
          <p:cNvPicPr>
            <a:picLocks noChangeAspect="1"/>
          </p:cNvPicPr>
          <p:nvPr/>
        </p:nvPicPr>
        <p:blipFill>
          <a:blip r:embed="rId4">
            <a:lum bright="70000" contrast="-70000"/>
            <a:extLst>
              <a:ext uri="{28A0092B-C50C-407E-A947-70E740481C1C}">
                <a14:useLocalDpi xmlns:a14="http://schemas.microsoft.com/office/drawing/2010/main" xmlns="" val="0"/>
              </a:ext>
            </a:extLst>
          </a:blip>
          <a:stretch>
            <a:fillRect/>
          </a:stretch>
        </p:blipFill>
        <p:spPr>
          <a:xfrm>
            <a:off x="8199755" y="2246243"/>
            <a:ext cx="1559622" cy="1063486"/>
          </a:xfrm>
          <a:prstGeom prst="rect">
            <a:avLst/>
          </a:prstGeom>
        </p:spPr>
      </p:pic>
      <p:pic>
        <p:nvPicPr>
          <p:cNvPr id="3" name="Picture 2"/>
          <p:cNvPicPr>
            <a:picLocks noChangeAspect="1"/>
          </p:cNvPicPr>
          <p:nvPr/>
        </p:nvPicPr>
        <p:blipFill rotWithShape="1">
          <a:blip r:embed="rId5"/>
          <a:srcRect l="1290" t="1743"/>
          <a:stretch/>
        </p:blipFill>
        <p:spPr>
          <a:xfrm>
            <a:off x="1267121" y="1501057"/>
            <a:ext cx="3904620" cy="3855885"/>
          </a:xfrm>
          <a:prstGeom prst="rect">
            <a:avLst/>
          </a:prstGeom>
        </p:spPr>
      </p:pic>
    </p:spTree>
    <p:extLst>
      <p:ext uri="{BB962C8B-B14F-4D97-AF65-F5344CB8AC3E}">
        <p14:creationId xmlns:p14="http://schemas.microsoft.com/office/powerpoint/2010/main" xmlns="" val="1924057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xmlns="" val="0"/>
              </a:ext>
            </a:extLst>
          </a:blip>
          <a:srcRect r="-1" b="9016"/>
          <a:stretch/>
        </p:blipFill>
        <p:spPr>
          <a:xfrm>
            <a:off x="6111070" y="10"/>
            <a:ext cx="7537704" cy="685799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65106" y="6578180"/>
            <a:ext cx="830699" cy="226365"/>
          </a:xfrm>
          <a:prstGeom prst="rect">
            <a:avLst/>
          </a:prstGeom>
        </p:spPr>
      </p:pic>
      <p:sp>
        <p:nvSpPr>
          <p:cNvPr id="2" name="Title 1"/>
          <p:cNvSpPr>
            <a:spLocks noGrp="1"/>
          </p:cNvSpPr>
          <p:nvPr>
            <p:ph type="title"/>
          </p:nvPr>
        </p:nvSpPr>
        <p:spPr>
          <a:xfrm>
            <a:off x="651307" y="640081"/>
            <a:ext cx="3377183" cy="3681976"/>
          </a:xfrm>
          <a:noFill/>
        </p:spPr>
        <p:txBody>
          <a:bodyPr vert="horz" lIns="91440" tIns="45720" rIns="91440" bIns="45720" rtlCol="0" anchor="b">
            <a:normAutofit/>
          </a:bodyPr>
          <a:lstStyle/>
          <a:p>
            <a:r>
              <a:rPr lang="en-US"/>
              <a:t>Get Involved?</a:t>
            </a:r>
          </a:p>
        </p:txBody>
      </p:sp>
      <p:sp>
        <p:nvSpPr>
          <p:cNvPr id="3" name="Content Placeholder 2"/>
          <p:cNvSpPr>
            <a:spLocks noGrp="1"/>
          </p:cNvSpPr>
          <p:nvPr>
            <p:ph idx="1"/>
          </p:nvPr>
        </p:nvSpPr>
        <p:spPr>
          <a:xfrm>
            <a:off x="651307" y="4460487"/>
            <a:ext cx="3377184" cy="1757433"/>
          </a:xfrm>
          <a:noFill/>
        </p:spPr>
        <p:txBody>
          <a:bodyPr vert="horz" lIns="91440" tIns="45720" rIns="91440" bIns="45720" rtlCol="0">
            <a:normAutofit/>
          </a:bodyPr>
          <a:lstStyle/>
          <a:p>
            <a:pPr marL="0" indent="0">
              <a:buNone/>
            </a:pPr>
            <a:r>
              <a:rPr lang="en-US" sz="2200"/>
              <a:t>Your input!</a:t>
            </a:r>
          </a:p>
        </p:txBody>
      </p:sp>
      <p:sp>
        <p:nvSpPr>
          <p:cNvPr id="6" name="Rectangle 5"/>
          <p:cNvSpPr/>
          <p:nvPr/>
        </p:nvSpPr>
        <p:spPr>
          <a:xfrm>
            <a:off x="0" y="10"/>
            <a:ext cx="6885216" cy="6858000"/>
          </a:xfrm>
          <a:prstGeom prst="rect">
            <a:avLst/>
          </a:prstGeom>
          <a:solidFill>
            <a:srgbClr val="207D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rgbClr val="5FBFC8"/>
              </a:solidFill>
            </a:endParaRPr>
          </a:p>
        </p:txBody>
      </p:sp>
      <p:sp>
        <p:nvSpPr>
          <p:cNvPr id="7" name="Title 1"/>
          <p:cNvSpPr txBox="1">
            <a:spLocks/>
          </p:cNvSpPr>
          <p:nvPr/>
        </p:nvSpPr>
        <p:spPr>
          <a:xfrm>
            <a:off x="1089970" y="756875"/>
            <a:ext cx="2938520" cy="661021"/>
          </a:xfrm>
          <a:prstGeom prst="rect">
            <a:avLst/>
          </a:prstGeom>
          <a:ln w="28575">
            <a:solidFill>
              <a:schemeClr val="bg1"/>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bg1"/>
                </a:solidFill>
                <a:latin typeface="Calibri" charset="0"/>
                <a:ea typeface="Calibri" charset="0"/>
                <a:cs typeface="Calibri" charset="0"/>
              </a:rPr>
              <a:t>Get Involved</a:t>
            </a:r>
          </a:p>
        </p:txBody>
      </p:sp>
      <p:cxnSp>
        <p:nvCxnSpPr>
          <p:cNvPr id="8" name="Straight Connector 7"/>
          <p:cNvCxnSpPr/>
          <p:nvPr/>
        </p:nvCxnSpPr>
        <p:spPr>
          <a:xfrm>
            <a:off x="864758" y="660046"/>
            <a:ext cx="0" cy="914400"/>
          </a:xfrm>
          <a:prstGeom prst="line">
            <a:avLst/>
          </a:prstGeom>
          <a:ln w="14604">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647038" y="1935327"/>
            <a:ext cx="5724451" cy="3539430"/>
          </a:xfrm>
          <a:prstGeom prst="rect">
            <a:avLst/>
          </a:prstGeom>
          <a:noFill/>
        </p:spPr>
        <p:txBody>
          <a:bodyPr wrap="square" rtlCol="0">
            <a:spAutoFit/>
          </a:bodyPr>
          <a:lstStyle/>
          <a:p>
            <a:pPr marL="342900" indent="-342900">
              <a:buFont typeface="Arial" charset="0"/>
              <a:buChar char="•"/>
            </a:pPr>
            <a:endParaRPr lang="en-US" sz="2800" b="1" dirty="0">
              <a:solidFill>
                <a:schemeClr val="bg1"/>
              </a:solidFill>
            </a:endParaRPr>
          </a:p>
          <a:p>
            <a:pPr marL="342900" indent="-342900">
              <a:buFont typeface="Arial" charset="0"/>
              <a:buChar char="•"/>
            </a:pPr>
            <a:r>
              <a:rPr lang="en-US" sz="2800" b="1" dirty="0">
                <a:solidFill>
                  <a:schemeClr val="bg1"/>
                </a:solidFill>
              </a:rPr>
              <a:t>Be a GENEius ambassador at KD?</a:t>
            </a:r>
          </a:p>
          <a:p>
            <a:r>
              <a:rPr lang="en-US" sz="2800" b="1" dirty="0">
                <a:solidFill>
                  <a:schemeClr val="bg1"/>
                </a:solidFill>
              </a:rPr>
              <a:t>             - Newsletter?</a:t>
            </a:r>
          </a:p>
          <a:p>
            <a:r>
              <a:rPr lang="en-US" sz="2800" b="1" dirty="0">
                <a:solidFill>
                  <a:schemeClr val="bg1"/>
                </a:solidFill>
              </a:rPr>
              <a:t>             - Social media?</a:t>
            </a:r>
          </a:p>
          <a:p>
            <a:r>
              <a:rPr lang="en-US" sz="2800" b="1" dirty="0">
                <a:solidFill>
                  <a:schemeClr val="bg1"/>
                </a:solidFill>
              </a:rPr>
              <a:t>             - Wed 21st/Thurs 22</a:t>
            </a:r>
            <a:r>
              <a:rPr lang="en-US" sz="2800" b="1" baseline="30000" dirty="0">
                <a:solidFill>
                  <a:schemeClr val="bg1"/>
                </a:solidFill>
              </a:rPr>
              <a:t>nd</a:t>
            </a:r>
            <a:r>
              <a:rPr lang="en-US" sz="2800" b="1" dirty="0">
                <a:solidFill>
                  <a:schemeClr val="bg1"/>
                </a:solidFill>
              </a:rPr>
              <a:t> March?</a:t>
            </a:r>
          </a:p>
          <a:p>
            <a:endParaRPr lang="en-US" sz="2800" b="1" dirty="0">
              <a:solidFill>
                <a:schemeClr val="bg1"/>
              </a:solidFill>
            </a:endParaRPr>
          </a:p>
          <a:p>
            <a:endParaRPr lang="en-US" sz="2800" b="1" dirty="0">
              <a:solidFill>
                <a:schemeClr val="bg1"/>
              </a:solidFill>
            </a:endParaRPr>
          </a:p>
          <a:p>
            <a:pPr marL="342900" indent="-342900">
              <a:buFont typeface="Arial" charset="0"/>
              <a:buChar char="•"/>
            </a:pPr>
            <a:endParaRPr lang="en-US" sz="2800" b="1" dirty="0">
              <a:solidFill>
                <a:schemeClr val="bg1"/>
              </a:solidFill>
            </a:endParaRPr>
          </a:p>
        </p:txBody>
      </p:sp>
      <p:pic>
        <p:nvPicPr>
          <p:cNvPr id="10" name="Picture 9"/>
          <p:cNvPicPr>
            <a:picLocks noChangeAspect="1"/>
          </p:cNvPicPr>
          <p:nvPr/>
        </p:nvPicPr>
        <p:blipFill>
          <a:blip r:embed="rId4">
            <a:lum bright="70000" contrast="-70000"/>
            <a:extLst>
              <a:ext uri="{28A0092B-C50C-407E-A947-70E740481C1C}">
                <a14:useLocalDpi xmlns:a14="http://schemas.microsoft.com/office/drawing/2010/main" xmlns="" val="0"/>
              </a:ext>
            </a:extLst>
          </a:blip>
          <a:stretch>
            <a:fillRect/>
          </a:stretch>
        </p:blipFill>
        <p:spPr>
          <a:xfrm>
            <a:off x="67734" y="6563240"/>
            <a:ext cx="940343" cy="256243"/>
          </a:xfrm>
          <a:prstGeom prst="rect">
            <a:avLst/>
          </a:prstGeom>
        </p:spPr>
      </p:pic>
      <p:sp>
        <p:nvSpPr>
          <p:cNvPr id="12" name="TextBox 11"/>
          <p:cNvSpPr txBox="1"/>
          <p:nvPr/>
        </p:nvSpPr>
        <p:spPr>
          <a:xfrm>
            <a:off x="647038" y="4247542"/>
            <a:ext cx="5102993" cy="2246769"/>
          </a:xfrm>
          <a:prstGeom prst="rect">
            <a:avLst/>
          </a:prstGeom>
          <a:noFill/>
        </p:spPr>
        <p:txBody>
          <a:bodyPr wrap="square" rtlCol="0">
            <a:spAutoFit/>
          </a:bodyPr>
          <a:lstStyle/>
          <a:p>
            <a:pPr marL="342900" indent="-342900">
              <a:buFont typeface="Arial" charset="0"/>
              <a:buChar char="•"/>
            </a:pPr>
            <a:r>
              <a:rPr lang="en-US" sz="2800" b="1" dirty="0">
                <a:solidFill>
                  <a:schemeClr val="bg1"/>
                </a:solidFill>
              </a:rPr>
              <a:t>Be a GENEius ambassador on campus?</a:t>
            </a:r>
          </a:p>
          <a:p>
            <a:r>
              <a:rPr lang="en-US" sz="2800" b="1" dirty="0">
                <a:solidFill>
                  <a:schemeClr val="bg1"/>
                </a:solidFill>
              </a:rPr>
              <a:t>      </a:t>
            </a:r>
          </a:p>
          <a:p>
            <a:endParaRPr lang="en-US" sz="2800" b="1" dirty="0">
              <a:solidFill>
                <a:schemeClr val="bg1"/>
              </a:solidFill>
            </a:endParaRPr>
          </a:p>
          <a:p>
            <a:endParaRPr lang="en-US" sz="2800" dirty="0"/>
          </a:p>
        </p:txBody>
      </p:sp>
      <p:sp>
        <p:nvSpPr>
          <p:cNvPr id="13" name="TextBox 12"/>
          <p:cNvSpPr txBox="1"/>
          <p:nvPr/>
        </p:nvSpPr>
        <p:spPr>
          <a:xfrm>
            <a:off x="1065661" y="5575253"/>
            <a:ext cx="4987825" cy="523220"/>
          </a:xfrm>
          <a:prstGeom prst="rect">
            <a:avLst/>
          </a:prstGeom>
          <a:solidFill>
            <a:srgbClr val="002060"/>
          </a:solidFill>
          <a:effectLst>
            <a:outerShdw blurRad="63500" sx="102000" sy="102000" algn="ctr" rotWithShape="0">
              <a:prstClr val="black">
                <a:alpha val="40000"/>
              </a:prstClr>
            </a:outerShdw>
          </a:effectLst>
        </p:spPr>
        <p:txBody>
          <a:bodyPr wrap="square" rtlCol="0">
            <a:spAutoFit/>
          </a:bodyPr>
          <a:lstStyle/>
          <a:p>
            <a:r>
              <a:rPr lang="en-US" sz="2800" b="1" dirty="0">
                <a:solidFill>
                  <a:schemeClr val="bg1"/>
                </a:solidFill>
              </a:rPr>
              <a:t> Sign up and we will be in touch </a:t>
            </a:r>
            <a:endParaRPr lang="en-US" sz="2800" dirty="0"/>
          </a:p>
        </p:txBody>
      </p:sp>
    </p:spTree>
    <p:extLst>
      <p:ext uri="{BB962C8B-B14F-4D97-AF65-F5344CB8AC3E}">
        <p14:creationId xmlns:p14="http://schemas.microsoft.com/office/powerpoint/2010/main" xmlns="" val="3215668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Effect transition="in" filter="fade">
                                      <p:cBhvr>
                                        <p:cTn id="7" dur="500"/>
                                        <p:tgtEl>
                                          <p:spTgt spid="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2" end="2"/>
                                            </p:txEl>
                                          </p:spTgt>
                                        </p:tgtEl>
                                        <p:attrNameLst>
                                          <p:attrName>style.visibility</p:attrName>
                                        </p:attrNameLst>
                                      </p:cBhvr>
                                      <p:to>
                                        <p:strVal val="visible"/>
                                      </p:to>
                                    </p:set>
                                    <p:animEffect transition="in" filter="fade">
                                      <p:cBhvr>
                                        <p:cTn id="12" dur="500"/>
                                        <p:tgtEl>
                                          <p:spTgt spid="9">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9">
                                            <p:txEl>
                                              <p:pRg st="3" end="3"/>
                                            </p:txEl>
                                          </p:spTgt>
                                        </p:tgtEl>
                                        <p:attrNameLst>
                                          <p:attrName>style.visibility</p:attrName>
                                        </p:attrNameLst>
                                      </p:cBhvr>
                                      <p:to>
                                        <p:strVal val="visible"/>
                                      </p:to>
                                    </p:set>
                                    <p:animEffect transition="in" filter="fade">
                                      <p:cBhvr>
                                        <p:cTn id="15" dur="500"/>
                                        <p:tgtEl>
                                          <p:spTgt spid="9">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9">
                                            <p:txEl>
                                              <p:pRg st="4" end="4"/>
                                            </p:txEl>
                                          </p:spTgt>
                                        </p:tgtEl>
                                        <p:attrNameLst>
                                          <p:attrName>style.visibility</p:attrName>
                                        </p:attrNameLst>
                                      </p:cBhvr>
                                      <p:to>
                                        <p:strVal val="visible"/>
                                      </p:to>
                                    </p:set>
                                    <p:animEffect transition="in" filter="fade">
                                      <p:cBhvr>
                                        <p:cTn id="18" dur="500"/>
                                        <p:tgtEl>
                                          <p:spTgt spid="9">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2">
                                            <p:txEl>
                                              <p:pRg st="0" end="0"/>
                                            </p:txEl>
                                          </p:spTgt>
                                        </p:tgtEl>
                                        <p:attrNameLst>
                                          <p:attrName>style.visibility</p:attrName>
                                        </p:attrNameLst>
                                      </p:cBhvr>
                                      <p:to>
                                        <p:strVal val="visible"/>
                                      </p:to>
                                    </p:set>
                                    <p:animEffect transition="in" filter="fade">
                                      <p:cBhvr>
                                        <p:cTn id="23" dur="500"/>
                                        <p:tgtEl>
                                          <p:spTgt spid="12">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42530" y="6569362"/>
            <a:ext cx="981188" cy="267373"/>
          </a:xfrm>
          <a:prstGeom prst="rect">
            <a:avLst/>
          </a:prstGeom>
        </p:spPr>
      </p:pic>
      <p:sp>
        <p:nvSpPr>
          <p:cNvPr id="5" name="TextBox 4"/>
          <p:cNvSpPr txBox="1"/>
          <p:nvPr/>
        </p:nvSpPr>
        <p:spPr>
          <a:xfrm>
            <a:off x="2077052" y="1937554"/>
            <a:ext cx="9469906" cy="2215991"/>
          </a:xfrm>
          <a:prstGeom prst="rect">
            <a:avLst/>
          </a:prstGeom>
          <a:noFill/>
        </p:spPr>
        <p:txBody>
          <a:bodyPr wrap="square" rtlCol="0">
            <a:spAutoFit/>
          </a:bodyPr>
          <a:lstStyle/>
          <a:p>
            <a:r>
              <a:rPr lang="en-US" sz="13800" b="1">
                <a:solidFill>
                  <a:srgbClr val="002060"/>
                </a:solidFill>
              </a:rPr>
              <a:t>Questions</a:t>
            </a:r>
            <a:r>
              <a:rPr lang="en-US" sz="13800" b="1" dirty="0">
                <a:solidFill>
                  <a:srgbClr val="002060"/>
                </a:solidFill>
              </a:rPr>
              <a:t>?</a:t>
            </a:r>
          </a:p>
        </p:txBody>
      </p:sp>
    </p:spTree>
    <p:extLst>
      <p:ext uri="{BB962C8B-B14F-4D97-AF65-F5344CB8AC3E}">
        <p14:creationId xmlns:p14="http://schemas.microsoft.com/office/powerpoint/2010/main" xmlns="" val="5343473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6FBDFA86-51D3-4729-B154-79691837280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6885216" cy="6858000"/>
          </a:xfrm>
          <a:prstGeom prst="rect">
            <a:avLst/>
          </a:prstGeom>
          <a:solidFill>
            <a:srgbClr val="396E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7060698" y="2679570"/>
            <a:ext cx="4892055" cy="1333084"/>
          </a:xfrm>
          <a:prstGeom prst="rect">
            <a:avLst/>
          </a:prstGeom>
        </p:spPr>
      </p:pic>
      <p:cxnSp>
        <p:nvCxnSpPr>
          <p:cNvPr id="11" name="Straight Connector 10">
            <a:extLst>
              <a:ext uri="{FF2B5EF4-FFF2-40B4-BE49-F238E27FC236}">
                <a16:creationId xmlns:a16="http://schemas.microsoft.com/office/drawing/2014/main" xmlns="" id="{0F1CE7C6-BE91-42A7-9214-F33FD918C386}"/>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flipV="1">
            <a:off x="762000" y="826324"/>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rot="21374749">
            <a:off x="1087147" y="2466342"/>
            <a:ext cx="5081232" cy="2141124"/>
          </a:xfrm>
          <a:solidFill>
            <a:srgbClr val="002060"/>
          </a:solidFill>
        </p:spPr>
        <p:txBody>
          <a:bodyPr>
            <a:normAutofit lnSpcReduction="10000"/>
          </a:bodyPr>
          <a:lstStyle/>
          <a:p>
            <a:pPr marL="0" indent="0" algn="ctr">
              <a:buNone/>
            </a:pPr>
            <a:r>
              <a:rPr lang="en-US" sz="3200" b="1" dirty="0">
                <a:solidFill>
                  <a:schemeClr val="bg1"/>
                </a:solidFill>
              </a:rPr>
              <a:t>Only UK- based charity devoted to raising awareness of and preventing Jewish genetic disorders (JGDs)</a:t>
            </a:r>
          </a:p>
        </p:txBody>
      </p:sp>
      <p:sp>
        <p:nvSpPr>
          <p:cNvPr id="2" name="Rectangle 1"/>
          <p:cNvSpPr/>
          <p:nvPr/>
        </p:nvSpPr>
        <p:spPr>
          <a:xfrm>
            <a:off x="536232" y="784702"/>
            <a:ext cx="731520" cy="1246948"/>
          </a:xfrm>
          <a:prstGeom prst="rect">
            <a:avLst/>
          </a:prstGeom>
          <a:solidFill>
            <a:srgbClr val="396D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3">
            <a:lum bright="70000" contrast="-70000"/>
            <a:extLst>
              <a:ext uri="{28A0092B-C50C-407E-A947-70E740481C1C}">
                <a14:useLocalDpi xmlns:a14="http://schemas.microsoft.com/office/drawing/2010/main" xmlns="" val="0"/>
              </a:ext>
            </a:extLst>
          </a:blip>
          <a:stretch>
            <a:fillRect/>
          </a:stretch>
        </p:blipFill>
        <p:spPr>
          <a:xfrm>
            <a:off x="67734" y="6563240"/>
            <a:ext cx="940343" cy="256243"/>
          </a:xfrm>
          <a:prstGeom prst="rect">
            <a:avLst/>
          </a:prstGeom>
        </p:spPr>
      </p:pic>
    </p:spTree>
    <p:extLst>
      <p:ext uri="{BB962C8B-B14F-4D97-AF65-F5344CB8AC3E}">
        <p14:creationId xmlns:p14="http://schemas.microsoft.com/office/powerpoint/2010/main" xmlns="" val="72596150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6FBDFA86-51D3-4729-B154-79691837280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6885216" cy="6858000"/>
          </a:xfrm>
          <a:prstGeom prst="rect">
            <a:avLst/>
          </a:prstGeom>
          <a:solidFill>
            <a:srgbClr val="5FBE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xmlns="" id="{0F1CE7C6-BE91-42A7-9214-F33FD918C386}"/>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flipV="1">
            <a:off x="762000" y="826324"/>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4" name="Content Placeholder 3"/>
          <p:cNvSpPr>
            <a:spLocks noGrp="1"/>
          </p:cNvSpPr>
          <p:nvPr>
            <p:ph idx="1"/>
          </p:nvPr>
        </p:nvSpPr>
        <p:spPr>
          <a:xfrm>
            <a:off x="939373" y="902524"/>
            <a:ext cx="1465897" cy="799614"/>
          </a:xfrm>
          <a:ln w="28575">
            <a:solidFill>
              <a:schemeClr val="bg1"/>
            </a:solidFill>
          </a:ln>
        </p:spPr>
        <p:txBody>
          <a:bodyPr>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4800" b="1" dirty="0">
                <a:solidFill>
                  <a:srgbClr val="FFFFFF"/>
                </a:solidFill>
              </a:rPr>
              <a:t>JGDs</a:t>
            </a:r>
          </a:p>
        </p:txBody>
      </p:sp>
      <p:sp>
        <p:nvSpPr>
          <p:cNvPr id="2" name="TextBox 1"/>
          <p:cNvSpPr txBox="1"/>
          <p:nvPr/>
        </p:nvSpPr>
        <p:spPr>
          <a:xfrm>
            <a:off x="286459" y="2044005"/>
            <a:ext cx="6387060" cy="1384995"/>
          </a:xfrm>
          <a:prstGeom prst="rect">
            <a:avLst/>
          </a:prstGeom>
          <a:solidFill>
            <a:srgbClr val="23408F"/>
          </a:solidFill>
          <a:ln>
            <a:noFill/>
          </a:ln>
          <a:effectLst>
            <a:outerShdw blurRad="63500" sx="102000" sy="102000" algn="ctr" rotWithShape="0">
              <a:prstClr val="black">
                <a:alpha val="40000"/>
              </a:prstClr>
            </a:outerShdw>
          </a:effectLst>
        </p:spPr>
        <p:txBody>
          <a:bodyPr wrap="square" rtlCol="0">
            <a:spAutoFit/>
          </a:bodyPr>
          <a:lstStyle/>
          <a:p>
            <a:pPr algn="ctr"/>
            <a:r>
              <a:rPr lang="en-US" sz="2800" b="1" dirty="0">
                <a:solidFill>
                  <a:schemeClr val="bg1"/>
                </a:solidFill>
              </a:rPr>
              <a:t>Genetic disorders that are </a:t>
            </a:r>
            <a:r>
              <a:rPr lang="en-US" sz="2800" b="1">
                <a:solidFill>
                  <a:schemeClr val="bg1"/>
                </a:solidFill>
              </a:rPr>
              <a:t>more prevalent </a:t>
            </a:r>
          </a:p>
          <a:p>
            <a:pPr algn="ctr"/>
            <a:r>
              <a:rPr lang="en-US" sz="2800" b="1" dirty="0">
                <a:solidFill>
                  <a:schemeClr val="bg1"/>
                </a:solidFill>
              </a:rPr>
              <a:t>amongst those of Jewish origin</a:t>
            </a:r>
          </a:p>
          <a:p>
            <a:pPr algn="ctr"/>
            <a:r>
              <a:rPr lang="en-US" sz="2800" b="1" dirty="0">
                <a:solidFill>
                  <a:schemeClr val="bg1"/>
                </a:solidFill>
              </a:rPr>
              <a:t>compared to the general population</a:t>
            </a:r>
          </a:p>
        </p:txBody>
      </p:sp>
      <p:sp>
        <p:nvSpPr>
          <p:cNvPr id="5" name="TextBox 4"/>
          <p:cNvSpPr txBox="1"/>
          <p:nvPr/>
        </p:nvSpPr>
        <p:spPr>
          <a:xfrm>
            <a:off x="537905" y="3847067"/>
            <a:ext cx="6690084" cy="2677656"/>
          </a:xfrm>
          <a:prstGeom prst="rect">
            <a:avLst/>
          </a:prstGeom>
          <a:noFill/>
        </p:spPr>
        <p:txBody>
          <a:bodyPr wrap="square" rtlCol="0">
            <a:spAutoFit/>
          </a:bodyPr>
          <a:lstStyle/>
          <a:p>
            <a:pPr marL="285750" indent="-285750">
              <a:buFont typeface="Arial" charset="0"/>
              <a:buChar char="•"/>
            </a:pPr>
            <a:r>
              <a:rPr lang="en-US" sz="2800" b="1" dirty="0">
                <a:solidFill>
                  <a:schemeClr val="bg1"/>
                </a:solidFill>
              </a:rPr>
              <a:t>Not just Jewish </a:t>
            </a:r>
          </a:p>
          <a:p>
            <a:pPr marL="285750" indent="-285750">
              <a:buFont typeface="Arial" charset="0"/>
              <a:buChar char="•"/>
            </a:pPr>
            <a:r>
              <a:rPr lang="en-US" sz="2800" b="1" dirty="0">
                <a:solidFill>
                  <a:schemeClr val="bg1"/>
                </a:solidFill>
              </a:rPr>
              <a:t>Phenomenon exists in all ethnic groups</a:t>
            </a:r>
          </a:p>
          <a:p>
            <a:pPr marL="285750" indent="-285750">
              <a:buFont typeface="Arial" charset="0"/>
              <a:buChar char="•"/>
            </a:pPr>
            <a:r>
              <a:rPr lang="en-US" sz="2800" b="1" dirty="0">
                <a:solidFill>
                  <a:schemeClr val="bg1"/>
                </a:solidFill>
              </a:rPr>
              <a:t>Ancestry not observance </a:t>
            </a:r>
          </a:p>
          <a:p>
            <a:pPr marL="285750" indent="-285750">
              <a:buFont typeface="Arial" charset="0"/>
              <a:buChar char="•"/>
            </a:pPr>
            <a:r>
              <a:rPr lang="en-US" sz="2800" b="1" dirty="0">
                <a:solidFill>
                  <a:schemeClr val="bg1"/>
                </a:solidFill>
              </a:rPr>
              <a:t>30+ disorders - varied </a:t>
            </a:r>
          </a:p>
          <a:p>
            <a:pPr marL="285750" indent="-285750">
              <a:buFont typeface="Arial" charset="0"/>
              <a:buChar char="•"/>
            </a:pPr>
            <a:endParaRPr lang="en-US" sz="2800" b="1" dirty="0">
              <a:solidFill>
                <a:schemeClr val="bg1"/>
              </a:solidFill>
            </a:endParaRPr>
          </a:p>
          <a:p>
            <a:pPr marL="285750" indent="-285750">
              <a:buFont typeface="Arial" charset="0"/>
              <a:buChar char="•"/>
            </a:pPr>
            <a:endParaRPr lang="en-US" sz="2800" b="1" dirty="0">
              <a:solidFill>
                <a:schemeClr val="bg1"/>
              </a:solidFill>
            </a:endParaRPr>
          </a:p>
        </p:txBody>
      </p:sp>
      <p:pic>
        <p:nvPicPr>
          <p:cNvPr id="10" name="Picture 9"/>
          <p:cNvPicPr>
            <a:picLocks noChangeAspect="1"/>
          </p:cNvPicPr>
          <p:nvPr/>
        </p:nvPicPr>
        <p:blipFill>
          <a:blip r:embed="rId3">
            <a:lum bright="70000" contrast="-70000"/>
            <a:extLst>
              <a:ext uri="{28A0092B-C50C-407E-A947-70E740481C1C}">
                <a14:useLocalDpi xmlns:a14="http://schemas.microsoft.com/office/drawing/2010/main" xmlns="" val="0"/>
              </a:ext>
            </a:extLst>
          </a:blip>
          <a:stretch>
            <a:fillRect/>
          </a:stretch>
        </p:blipFill>
        <p:spPr>
          <a:xfrm>
            <a:off x="67734" y="6563240"/>
            <a:ext cx="940343" cy="256243"/>
          </a:xfrm>
          <a:prstGeom prst="rect">
            <a:avLst/>
          </a:prstGeom>
        </p:spPr>
      </p:pic>
      <p:pic>
        <p:nvPicPr>
          <p:cNvPr id="3" name="Picture 2"/>
          <p:cNvPicPr>
            <a:picLocks noChangeAspect="1"/>
          </p:cNvPicPr>
          <p:nvPr/>
        </p:nvPicPr>
        <p:blipFill>
          <a:blip r:embed="rId4"/>
          <a:stretch>
            <a:fillRect/>
          </a:stretch>
        </p:blipFill>
        <p:spPr>
          <a:xfrm rot="1697501">
            <a:off x="8719004" y="3451289"/>
            <a:ext cx="2209561" cy="2889001"/>
          </a:xfrm>
          <a:prstGeom prst="rect">
            <a:avLst/>
          </a:prstGeom>
          <a:effectLst>
            <a:outerShdw blurRad="63500" sx="102000" sy="102000" algn="ctr" rotWithShape="0">
              <a:prstClr val="black">
                <a:alpha val="40000"/>
              </a:prstClr>
            </a:outerShdw>
            <a:softEdge rad="63500"/>
          </a:effectLst>
        </p:spPr>
      </p:pic>
      <p:pic>
        <p:nvPicPr>
          <p:cNvPr id="1026" name="Picture 2" descr="/var/folders/w0/sg211hls7y1156604xvvgf5h0000gn/T/com.microsoft.Powerpoint/WebArchiveCopyPasteTempFiles/MZJV9+Q8fYwAAAAASUVORK5CYII="/>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rot="20427819">
            <a:off x="8311316" y="854786"/>
            <a:ext cx="2781466" cy="2802069"/>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31461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animEffect transition="in" filter="fade">
                                      <p:cBhvr>
                                        <p:cTn id="25" dur="500"/>
                                        <p:tgtEl>
                                          <p:spTgt spid="5">
                                            <p:txEl>
                                              <p:pRg st="2" end="2"/>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1026"/>
                                        </p:tgtEl>
                                        <p:attrNameLst>
                                          <p:attrName>style.visibility</p:attrName>
                                        </p:attrNameLst>
                                      </p:cBhvr>
                                      <p:to>
                                        <p:strVal val="visible"/>
                                      </p:to>
                                    </p:set>
                                    <p:animEffect transition="in" filter="fade">
                                      <p:cBhvr>
                                        <p:cTn id="28" dur="500"/>
                                        <p:tgtEl>
                                          <p:spTgt spid="1026"/>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5">
                                            <p:txEl>
                                              <p:pRg st="3" end="3"/>
                                            </p:txEl>
                                          </p:spTgt>
                                        </p:tgtEl>
                                        <p:attrNameLst>
                                          <p:attrName>style.visibility</p:attrName>
                                        </p:attrNameLst>
                                      </p:cBhvr>
                                      <p:to>
                                        <p:strVal val="visible"/>
                                      </p:to>
                                    </p:set>
                                    <p:animEffect transition="in" filter="fade">
                                      <p:cBhvr>
                                        <p:cTn id="33"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6FBDFA86-51D3-4729-B154-79691837280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688521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xmlns="" id="{0F1CE7C6-BE91-42A7-9214-F33FD918C386}"/>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flipV="1">
            <a:off x="762000" y="826324"/>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3">
            <a:lum bright="70000" contrast="-70000"/>
            <a:extLst>
              <a:ext uri="{28A0092B-C50C-407E-A947-70E740481C1C}">
                <a14:useLocalDpi xmlns:a14="http://schemas.microsoft.com/office/drawing/2010/main" xmlns="" val="0"/>
              </a:ext>
            </a:extLst>
          </a:blip>
          <a:stretch>
            <a:fillRect/>
          </a:stretch>
        </p:blipFill>
        <p:spPr>
          <a:xfrm>
            <a:off x="65106" y="6548302"/>
            <a:ext cx="940343" cy="256243"/>
          </a:xfrm>
          <a:prstGeom prst="rect">
            <a:avLst/>
          </a:prstGeom>
        </p:spPr>
      </p:pic>
      <p:sp>
        <p:nvSpPr>
          <p:cNvPr id="8" name="Content Placeholder 3"/>
          <p:cNvSpPr txBox="1">
            <a:spLocks/>
          </p:cNvSpPr>
          <p:nvPr/>
        </p:nvSpPr>
        <p:spPr>
          <a:xfrm>
            <a:off x="894006" y="976676"/>
            <a:ext cx="4988160" cy="613695"/>
          </a:xfrm>
          <a:prstGeom prst="rect">
            <a:avLst/>
          </a:prstGeom>
          <a:ln w="28575">
            <a:solidFill>
              <a:schemeClr val="bg1"/>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00000"/>
              </a:lnSpc>
              <a:spcBef>
                <a:spcPts val="0"/>
              </a:spcBef>
              <a:buFontTx/>
              <a:buNone/>
            </a:pPr>
            <a:r>
              <a:rPr lang="en-US" sz="4000" b="1">
                <a:solidFill>
                  <a:srgbClr val="FFFFFF"/>
                </a:solidFill>
              </a:rPr>
              <a:t>Severe Recessive JGDs</a:t>
            </a:r>
            <a:endParaRPr lang="en-US" sz="4000" b="1" dirty="0">
              <a:solidFill>
                <a:srgbClr val="FFFFFF"/>
              </a:solidFill>
            </a:endParaRPr>
          </a:p>
        </p:txBody>
      </p:sp>
      <p:sp>
        <p:nvSpPr>
          <p:cNvPr id="6" name="TextBox 5"/>
          <p:cNvSpPr txBox="1"/>
          <p:nvPr/>
        </p:nvSpPr>
        <p:spPr>
          <a:xfrm>
            <a:off x="535277" y="1283523"/>
            <a:ext cx="6302845" cy="6124754"/>
          </a:xfrm>
          <a:prstGeom prst="rect">
            <a:avLst/>
          </a:prstGeom>
          <a:noFill/>
        </p:spPr>
        <p:txBody>
          <a:bodyPr wrap="square" rtlCol="0">
            <a:spAutoFit/>
          </a:bodyPr>
          <a:lstStyle/>
          <a:p>
            <a:pPr marL="285750" indent="-285750">
              <a:buFont typeface="Arial" charset="0"/>
              <a:buChar char="•"/>
            </a:pPr>
            <a:endParaRPr lang="en-US" sz="2800" b="1" dirty="0">
              <a:solidFill>
                <a:schemeClr val="bg1"/>
              </a:solidFill>
            </a:endParaRPr>
          </a:p>
          <a:p>
            <a:pPr marL="285750" indent="-285750">
              <a:buFont typeface="Arial" charset="0"/>
              <a:buChar char="•"/>
            </a:pPr>
            <a:r>
              <a:rPr lang="en-GB" sz="2800" b="1" dirty="0">
                <a:solidFill>
                  <a:schemeClr val="bg1"/>
                </a:solidFill>
              </a:rPr>
              <a:t>There are 9 of them </a:t>
            </a:r>
          </a:p>
          <a:p>
            <a:pPr marL="285750" indent="-285750">
              <a:buFont typeface="Arial" charset="0"/>
              <a:buChar char="•"/>
            </a:pPr>
            <a:endParaRPr lang="en-US" sz="2800" b="1" dirty="0">
              <a:solidFill>
                <a:schemeClr val="bg1"/>
              </a:solidFill>
            </a:endParaRPr>
          </a:p>
          <a:p>
            <a:pPr marL="285750" indent="-285750">
              <a:buFont typeface="Arial" charset="0"/>
              <a:buChar char="•"/>
            </a:pPr>
            <a:r>
              <a:rPr lang="en-US" sz="2800" b="1" dirty="0">
                <a:solidFill>
                  <a:schemeClr val="bg1"/>
                </a:solidFill>
              </a:rPr>
              <a:t>Very debilitating, often life shortening,</a:t>
            </a:r>
          </a:p>
          <a:p>
            <a:r>
              <a:rPr lang="en-US" sz="2800" b="1" dirty="0">
                <a:solidFill>
                  <a:schemeClr val="bg1"/>
                </a:solidFill>
              </a:rPr>
              <a:t>    no known cure</a:t>
            </a:r>
          </a:p>
          <a:p>
            <a:endParaRPr lang="en-US" sz="2800" b="1" dirty="0">
              <a:solidFill>
                <a:schemeClr val="bg1"/>
              </a:solidFill>
            </a:endParaRPr>
          </a:p>
          <a:p>
            <a:endParaRPr lang="en-US" sz="2800" b="1" dirty="0">
              <a:solidFill>
                <a:schemeClr val="bg1"/>
              </a:solidFill>
            </a:endParaRPr>
          </a:p>
          <a:p>
            <a:pPr marL="285750" indent="-285750">
              <a:buFont typeface="Arial" charset="0"/>
              <a:buChar char="•"/>
            </a:pPr>
            <a:r>
              <a:rPr lang="en-US" sz="2800" b="1" dirty="0">
                <a:solidFill>
                  <a:schemeClr val="bg1"/>
                </a:solidFill>
              </a:rPr>
              <a:t>Occur when an individual has 2 copies of the faulty gene (contrasts </a:t>
            </a:r>
            <a:r>
              <a:rPr lang="en-US" sz="2800" b="1">
                <a:solidFill>
                  <a:schemeClr val="bg1"/>
                </a:solidFill>
              </a:rPr>
              <a:t>dominant disorders) </a:t>
            </a:r>
          </a:p>
          <a:p>
            <a:endParaRPr lang="en-US" sz="2800" b="1" dirty="0">
              <a:solidFill>
                <a:schemeClr val="bg1"/>
              </a:solidFill>
            </a:endParaRPr>
          </a:p>
          <a:p>
            <a:pPr marL="285750" indent="-285750">
              <a:buFont typeface="Arial" charset="0"/>
              <a:buChar char="•"/>
            </a:pPr>
            <a:r>
              <a:rPr lang="en-US" sz="2800" b="1" dirty="0">
                <a:solidFill>
                  <a:schemeClr val="bg1"/>
                </a:solidFill>
              </a:rPr>
              <a:t>Inherited one from each parent </a:t>
            </a:r>
          </a:p>
          <a:p>
            <a:r>
              <a:rPr lang="en-US" sz="2800" b="1" dirty="0">
                <a:solidFill>
                  <a:schemeClr val="bg1"/>
                </a:solidFill>
              </a:rPr>
              <a:t>	</a:t>
            </a:r>
          </a:p>
          <a:p>
            <a:pPr marL="285750" indent="-285750">
              <a:buFont typeface="Arial" charset="0"/>
              <a:buChar char="•"/>
            </a:pPr>
            <a:endParaRPr lang="en-US" sz="2800" b="1" dirty="0">
              <a:solidFill>
                <a:schemeClr val="bg1"/>
              </a:solidFill>
            </a:endParaRPr>
          </a:p>
        </p:txBody>
      </p:sp>
      <p:sp>
        <p:nvSpPr>
          <p:cNvPr id="14" name="Rectangle 13"/>
          <p:cNvSpPr/>
          <p:nvPr/>
        </p:nvSpPr>
        <p:spPr>
          <a:xfrm>
            <a:off x="7600122" y="309489"/>
            <a:ext cx="4002647" cy="3170583"/>
          </a:xfrm>
          <a:prstGeom prst="rect">
            <a:avLst/>
          </a:prstGeom>
          <a:solidFill>
            <a:srgbClr val="002060"/>
          </a:solidFill>
          <a:ln w="3810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 name="TextBox 1"/>
          <p:cNvSpPr txBox="1"/>
          <p:nvPr/>
        </p:nvSpPr>
        <p:spPr>
          <a:xfrm>
            <a:off x="762000" y="3696469"/>
            <a:ext cx="3458817" cy="523220"/>
          </a:xfrm>
          <a:prstGeom prst="rect">
            <a:avLst/>
          </a:prstGeom>
          <a:solidFill>
            <a:srgbClr val="23408F"/>
          </a:solidFill>
          <a:ln>
            <a:noFill/>
          </a:ln>
          <a:effectLst>
            <a:outerShdw blurRad="63500" sx="102000" sy="102000" algn="ctr" rotWithShape="0">
              <a:prstClr val="black">
                <a:alpha val="40000"/>
              </a:prstClr>
            </a:outerShdw>
          </a:effectLst>
        </p:spPr>
        <p:txBody>
          <a:bodyPr wrap="square" rtlCol="0">
            <a:spAutoFit/>
          </a:bodyPr>
          <a:lstStyle/>
          <a:p>
            <a:r>
              <a:rPr lang="en-US" sz="2800" b="1" dirty="0">
                <a:solidFill>
                  <a:schemeClr val="bg1"/>
                </a:solidFill>
              </a:rPr>
              <a:t>e.g. Tay-Sachs disease </a:t>
            </a:r>
          </a:p>
        </p:txBody>
      </p:sp>
      <p:pic>
        <p:nvPicPr>
          <p:cNvPr id="3" name="Picture 2"/>
          <p:cNvPicPr>
            <a:picLocks noChangeAspect="1"/>
          </p:cNvPicPr>
          <p:nvPr/>
        </p:nvPicPr>
        <p:blipFill rotWithShape="1">
          <a:blip r:embed="rId4"/>
          <a:srcRect t="13360" r="34161" b="18072"/>
          <a:stretch/>
        </p:blipFill>
        <p:spPr>
          <a:xfrm rot="20746181">
            <a:off x="7355387" y="3653148"/>
            <a:ext cx="3970537" cy="2744632"/>
          </a:xfrm>
          <a:prstGeom prst="rect">
            <a:avLst/>
          </a:prstGeom>
          <a:ln w="28575">
            <a:solidFill>
              <a:srgbClr val="4372C4"/>
            </a:solidFill>
          </a:ln>
          <a:effectLst>
            <a:outerShdw blurRad="63500" sx="102000" sy="102000" algn="ctr" rotWithShape="0">
              <a:prstClr val="black">
                <a:alpha val="40000"/>
              </a:prstClr>
            </a:outerShdw>
          </a:effectLst>
        </p:spPr>
      </p:pic>
      <p:graphicFrame>
        <p:nvGraphicFramePr>
          <p:cNvPr id="9" name="Table 8"/>
          <p:cNvGraphicFramePr>
            <a:graphicFrameLocks noGrp="1"/>
          </p:cNvGraphicFramePr>
          <p:nvPr>
            <p:extLst>
              <p:ext uri="{D42A27DB-BD31-4B8C-83A1-F6EECF244321}">
                <p14:modId xmlns:p14="http://schemas.microsoft.com/office/powerpoint/2010/main" xmlns="" val="1996821226"/>
              </p:ext>
            </p:extLst>
          </p:nvPr>
        </p:nvGraphicFramePr>
        <p:xfrm>
          <a:off x="7745657" y="386140"/>
          <a:ext cx="3711575" cy="3140640"/>
        </p:xfrm>
        <a:graphic>
          <a:graphicData uri="http://schemas.openxmlformats.org/drawingml/2006/table">
            <a:tbl>
              <a:tblPr firstRow="1" firstCol="1" bandRow="1">
                <a:tableStyleId>{5C22544A-7EE6-4342-B048-85BDC9FD1C3A}</a:tableStyleId>
              </a:tblPr>
              <a:tblGrid>
                <a:gridCol w="3711575">
                  <a:extLst>
                    <a:ext uri="{9D8B030D-6E8A-4147-A177-3AD203B41FA5}">
                      <a16:colId xmlns:a16="http://schemas.microsoft.com/office/drawing/2014/main" xmlns="" val="20000"/>
                    </a:ext>
                  </a:extLst>
                </a:gridCol>
              </a:tblGrid>
              <a:tr h="324000">
                <a:tc>
                  <a:txBody>
                    <a:bodyPr/>
                    <a:lstStyle/>
                    <a:p>
                      <a:pPr marL="0" marR="0" indent="0" algn="l">
                        <a:spcBef>
                          <a:spcPts val="0"/>
                        </a:spcBef>
                        <a:spcAft>
                          <a:spcPts val="0"/>
                        </a:spcAft>
                        <a:buFont typeface="Arial" charset="0"/>
                        <a:buNone/>
                      </a:pPr>
                      <a:r>
                        <a:rPr lang="en-US" sz="1800" dirty="0">
                          <a:solidFill>
                            <a:srgbClr val="FF9933"/>
                          </a:solidFill>
                          <a:effectLst/>
                          <a:latin typeface="Viga" charset="0"/>
                          <a:ea typeface="Viga" charset="0"/>
                          <a:cs typeface="Viga" charset="0"/>
                        </a:rPr>
                        <a:t>Tay Sachs Disease</a:t>
                      </a:r>
                      <a:endParaRPr lang="en-US" sz="1200" dirty="0">
                        <a:solidFill>
                          <a:srgbClr val="FF9933"/>
                        </a:solidFill>
                        <a:effectLst/>
                        <a:latin typeface="Viga" charset="0"/>
                        <a:ea typeface="Viga" charset="0"/>
                        <a:cs typeface="Viga"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324000">
                <a:tc>
                  <a:txBody>
                    <a:bodyPr/>
                    <a:lstStyle/>
                    <a:p>
                      <a:pPr marL="0" marR="0" indent="0" algn="r">
                        <a:spcBef>
                          <a:spcPts val="0"/>
                        </a:spcBef>
                        <a:spcAft>
                          <a:spcPts val="0"/>
                        </a:spcAft>
                        <a:buFont typeface="Arial" charset="0"/>
                        <a:buNone/>
                      </a:pPr>
                      <a:r>
                        <a:rPr lang="en-US" sz="1800" dirty="0">
                          <a:solidFill>
                            <a:srgbClr val="FF9933"/>
                          </a:solidFill>
                          <a:effectLst/>
                          <a:latin typeface="Viga" charset="0"/>
                          <a:ea typeface="Viga" charset="0"/>
                          <a:cs typeface="Viga" charset="0"/>
                        </a:rPr>
                        <a:t>Cystic Fibrosis</a:t>
                      </a:r>
                      <a:endParaRPr lang="en-US" sz="1200" dirty="0">
                        <a:solidFill>
                          <a:srgbClr val="FF9933"/>
                        </a:solidFill>
                        <a:effectLst/>
                        <a:latin typeface="Viga" charset="0"/>
                        <a:ea typeface="Viga" charset="0"/>
                        <a:cs typeface="Viga"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r h="324000">
                <a:tc>
                  <a:txBody>
                    <a:bodyPr/>
                    <a:lstStyle/>
                    <a:p>
                      <a:pPr marL="0" marR="0" indent="0" algn="l">
                        <a:spcBef>
                          <a:spcPts val="0"/>
                        </a:spcBef>
                        <a:spcAft>
                          <a:spcPts val="0"/>
                        </a:spcAft>
                        <a:buFont typeface="Arial" charset="0"/>
                        <a:buNone/>
                      </a:pPr>
                      <a:r>
                        <a:rPr lang="en-US" sz="1800" dirty="0">
                          <a:solidFill>
                            <a:srgbClr val="FF9933"/>
                          </a:solidFill>
                          <a:effectLst/>
                          <a:latin typeface="Viga" charset="0"/>
                          <a:ea typeface="Viga" charset="0"/>
                          <a:cs typeface="Viga" charset="0"/>
                        </a:rPr>
                        <a:t>Glycogen Storage Disorder (type 1a)</a:t>
                      </a:r>
                      <a:endParaRPr lang="en-US" sz="1200" dirty="0">
                        <a:solidFill>
                          <a:srgbClr val="FF9933"/>
                        </a:solidFill>
                        <a:effectLst/>
                        <a:latin typeface="Viga" charset="0"/>
                        <a:ea typeface="Viga" charset="0"/>
                        <a:cs typeface="Viga"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2"/>
                  </a:ext>
                </a:extLst>
              </a:tr>
              <a:tr h="324000">
                <a:tc>
                  <a:txBody>
                    <a:bodyPr/>
                    <a:lstStyle/>
                    <a:p>
                      <a:pPr marL="0" marR="0" indent="0" algn="r">
                        <a:spcBef>
                          <a:spcPts val="0"/>
                        </a:spcBef>
                        <a:spcAft>
                          <a:spcPts val="0"/>
                        </a:spcAft>
                        <a:buFont typeface="Arial" charset="0"/>
                        <a:buNone/>
                      </a:pPr>
                      <a:r>
                        <a:rPr lang="en-US" sz="1800" dirty="0" err="1">
                          <a:solidFill>
                            <a:srgbClr val="FF9933"/>
                          </a:solidFill>
                          <a:effectLst/>
                          <a:latin typeface="Viga" charset="0"/>
                          <a:ea typeface="Viga" charset="0"/>
                          <a:cs typeface="Viga" charset="0"/>
                        </a:rPr>
                        <a:t>Fanconi</a:t>
                      </a:r>
                      <a:r>
                        <a:rPr lang="en-US" sz="1800" dirty="0">
                          <a:solidFill>
                            <a:srgbClr val="FF9933"/>
                          </a:solidFill>
                          <a:effectLst/>
                          <a:latin typeface="Viga" charset="0"/>
                          <a:ea typeface="Viga" charset="0"/>
                          <a:cs typeface="Viga" charset="0"/>
                        </a:rPr>
                        <a:t> </a:t>
                      </a:r>
                      <a:r>
                        <a:rPr lang="en-US" sz="1800" dirty="0" err="1">
                          <a:solidFill>
                            <a:srgbClr val="FF9933"/>
                          </a:solidFill>
                          <a:effectLst/>
                          <a:latin typeface="Viga" charset="0"/>
                          <a:ea typeface="Viga" charset="0"/>
                          <a:cs typeface="Viga" charset="0"/>
                        </a:rPr>
                        <a:t>Anaemia</a:t>
                      </a:r>
                      <a:r>
                        <a:rPr lang="en-US" sz="1800" dirty="0">
                          <a:solidFill>
                            <a:srgbClr val="FF9933"/>
                          </a:solidFill>
                          <a:effectLst/>
                          <a:latin typeface="Viga" charset="0"/>
                          <a:ea typeface="Viga" charset="0"/>
                          <a:cs typeface="Viga" charset="0"/>
                        </a:rPr>
                        <a:t> (type C)</a:t>
                      </a:r>
                      <a:endParaRPr lang="en-US" sz="1200" dirty="0">
                        <a:solidFill>
                          <a:srgbClr val="FF9933"/>
                        </a:solidFill>
                        <a:effectLst/>
                        <a:latin typeface="Viga" charset="0"/>
                        <a:ea typeface="Viga" charset="0"/>
                        <a:cs typeface="Viga"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3"/>
                  </a:ext>
                </a:extLst>
              </a:tr>
              <a:tr h="324000">
                <a:tc>
                  <a:txBody>
                    <a:bodyPr/>
                    <a:lstStyle/>
                    <a:p>
                      <a:pPr marL="0" marR="0" indent="0" algn="l">
                        <a:spcBef>
                          <a:spcPts val="0"/>
                        </a:spcBef>
                        <a:spcAft>
                          <a:spcPts val="0"/>
                        </a:spcAft>
                        <a:buFont typeface="Arial" charset="0"/>
                        <a:buNone/>
                      </a:pPr>
                      <a:r>
                        <a:rPr lang="en-US" sz="1800" dirty="0" err="1">
                          <a:solidFill>
                            <a:srgbClr val="FF9933"/>
                          </a:solidFill>
                          <a:effectLst/>
                          <a:latin typeface="Viga" charset="0"/>
                          <a:ea typeface="Viga" charset="0"/>
                          <a:cs typeface="Viga" charset="0"/>
                        </a:rPr>
                        <a:t>Niemann</a:t>
                      </a:r>
                      <a:r>
                        <a:rPr lang="en-US" sz="1800" dirty="0">
                          <a:solidFill>
                            <a:srgbClr val="FF9933"/>
                          </a:solidFill>
                          <a:effectLst/>
                          <a:latin typeface="Viga" charset="0"/>
                          <a:ea typeface="Viga" charset="0"/>
                          <a:cs typeface="Viga" charset="0"/>
                        </a:rPr>
                        <a:t>-Pick Disease (type A)</a:t>
                      </a:r>
                      <a:endParaRPr lang="en-US" sz="1200" dirty="0">
                        <a:solidFill>
                          <a:srgbClr val="FF9933"/>
                        </a:solidFill>
                        <a:effectLst/>
                        <a:latin typeface="Viga" charset="0"/>
                        <a:ea typeface="Viga" charset="0"/>
                        <a:cs typeface="Viga"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4"/>
                  </a:ext>
                </a:extLst>
              </a:tr>
              <a:tr h="324000">
                <a:tc>
                  <a:txBody>
                    <a:bodyPr/>
                    <a:lstStyle/>
                    <a:p>
                      <a:pPr marL="0" marR="0" indent="0" algn="r">
                        <a:spcBef>
                          <a:spcPts val="0"/>
                        </a:spcBef>
                        <a:spcAft>
                          <a:spcPts val="0"/>
                        </a:spcAft>
                        <a:buFont typeface="Arial" charset="0"/>
                        <a:buNone/>
                      </a:pPr>
                      <a:r>
                        <a:rPr lang="en-US" sz="1800" dirty="0">
                          <a:solidFill>
                            <a:srgbClr val="FF9933"/>
                          </a:solidFill>
                          <a:effectLst/>
                          <a:latin typeface="Viga" charset="0"/>
                          <a:ea typeface="Viga" charset="0"/>
                          <a:cs typeface="Viga" charset="0"/>
                        </a:rPr>
                        <a:t>Bloom Syndrome</a:t>
                      </a:r>
                      <a:endParaRPr lang="en-US" sz="1200" dirty="0">
                        <a:solidFill>
                          <a:srgbClr val="FF9933"/>
                        </a:solidFill>
                        <a:effectLst/>
                        <a:latin typeface="Viga" charset="0"/>
                        <a:ea typeface="Viga" charset="0"/>
                        <a:cs typeface="Viga"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5"/>
                  </a:ext>
                </a:extLst>
              </a:tr>
              <a:tr h="324000">
                <a:tc>
                  <a:txBody>
                    <a:bodyPr/>
                    <a:lstStyle/>
                    <a:p>
                      <a:pPr marL="0" marR="0" indent="0" algn="l">
                        <a:spcBef>
                          <a:spcPts val="0"/>
                        </a:spcBef>
                        <a:spcAft>
                          <a:spcPts val="0"/>
                        </a:spcAft>
                        <a:buFont typeface="Arial" charset="0"/>
                        <a:buNone/>
                      </a:pPr>
                      <a:r>
                        <a:rPr lang="en-US" sz="1800" dirty="0">
                          <a:solidFill>
                            <a:srgbClr val="FF9933"/>
                          </a:solidFill>
                          <a:effectLst/>
                          <a:latin typeface="Viga" charset="0"/>
                          <a:ea typeface="Viga" charset="0"/>
                          <a:cs typeface="Viga" charset="0"/>
                        </a:rPr>
                        <a:t>Familial </a:t>
                      </a:r>
                      <a:r>
                        <a:rPr lang="en-US" sz="1800" dirty="0" err="1">
                          <a:solidFill>
                            <a:srgbClr val="FF9933"/>
                          </a:solidFill>
                          <a:effectLst/>
                          <a:latin typeface="Viga" charset="0"/>
                          <a:ea typeface="Viga" charset="0"/>
                          <a:cs typeface="Viga" charset="0"/>
                        </a:rPr>
                        <a:t>Dysautonomia</a:t>
                      </a:r>
                      <a:r>
                        <a:rPr lang="en-US" sz="1800" dirty="0">
                          <a:solidFill>
                            <a:srgbClr val="FF9933"/>
                          </a:solidFill>
                          <a:effectLst/>
                          <a:latin typeface="Viga" charset="0"/>
                          <a:ea typeface="Viga" charset="0"/>
                          <a:cs typeface="Viga" charset="0"/>
                        </a:rPr>
                        <a:t> </a:t>
                      </a:r>
                      <a:endParaRPr lang="en-US" sz="1200" dirty="0">
                        <a:solidFill>
                          <a:srgbClr val="FF9933"/>
                        </a:solidFill>
                        <a:effectLst/>
                        <a:latin typeface="Viga" charset="0"/>
                        <a:ea typeface="Viga" charset="0"/>
                        <a:cs typeface="Viga"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6"/>
                  </a:ext>
                </a:extLst>
              </a:tr>
              <a:tr h="324000">
                <a:tc>
                  <a:txBody>
                    <a:bodyPr/>
                    <a:lstStyle/>
                    <a:p>
                      <a:pPr marL="0" marR="0" indent="0" algn="r">
                        <a:spcBef>
                          <a:spcPts val="0"/>
                        </a:spcBef>
                        <a:spcAft>
                          <a:spcPts val="0"/>
                        </a:spcAft>
                        <a:buFont typeface="Arial" charset="0"/>
                        <a:buNone/>
                      </a:pPr>
                      <a:r>
                        <a:rPr lang="en-US" sz="1800" dirty="0">
                          <a:solidFill>
                            <a:srgbClr val="FF9933"/>
                          </a:solidFill>
                          <a:effectLst/>
                          <a:latin typeface="Viga" charset="0"/>
                          <a:ea typeface="Viga" charset="0"/>
                          <a:cs typeface="Viga" charset="0"/>
                        </a:rPr>
                        <a:t>Canavan Disease</a:t>
                      </a:r>
                      <a:endParaRPr lang="en-US" sz="1200" dirty="0">
                        <a:solidFill>
                          <a:srgbClr val="FF9933"/>
                        </a:solidFill>
                        <a:effectLst/>
                        <a:latin typeface="Viga" charset="0"/>
                        <a:ea typeface="Viga" charset="0"/>
                        <a:cs typeface="Viga"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7"/>
                  </a:ext>
                </a:extLst>
              </a:tr>
              <a:tr h="324000">
                <a:tc>
                  <a:txBody>
                    <a:bodyPr/>
                    <a:lstStyle/>
                    <a:p>
                      <a:pPr marL="0" marR="0" indent="0" algn="l">
                        <a:spcBef>
                          <a:spcPts val="0"/>
                        </a:spcBef>
                        <a:spcAft>
                          <a:spcPts val="0"/>
                        </a:spcAft>
                        <a:buFont typeface="Arial" charset="0"/>
                        <a:buNone/>
                      </a:pPr>
                      <a:r>
                        <a:rPr lang="en-US" sz="1800" dirty="0" err="1">
                          <a:solidFill>
                            <a:srgbClr val="FF9933"/>
                          </a:solidFill>
                          <a:effectLst/>
                          <a:latin typeface="Viga" charset="0"/>
                          <a:ea typeface="Viga" charset="0"/>
                          <a:cs typeface="Viga" charset="0"/>
                        </a:rPr>
                        <a:t>Mucolipidosis</a:t>
                      </a:r>
                      <a:r>
                        <a:rPr lang="en-US" sz="1800" dirty="0">
                          <a:solidFill>
                            <a:srgbClr val="FF9933"/>
                          </a:solidFill>
                          <a:effectLst/>
                          <a:latin typeface="Viga" charset="0"/>
                          <a:ea typeface="Viga" charset="0"/>
                          <a:cs typeface="Viga" charset="0"/>
                        </a:rPr>
                        <a:t> IV</a:t>
                      </a:r>
                      <a:endParaRPr lang="en-US" sz="1200" dirty="0">
                        <a:solidFill>
                          <a:srgbClr val="FF9933"/>
                        </a:solidFill>
                        <a:effectLst/>
                        <a:latin typeface="Viga" charset="0"/>
                        <a:ea typeface="Viga" charset="0"/>
                        <a:cs typeface="Viga"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8"/>
                  </a:ext>
                </a:extLst>
              </a:tr>
            </a:tbl>
          </a:graphicData>
        </a:graphic>
      </p:graphicFrame>
      <p:sp>
        <p:nvSpPr>
          <p:cNvPr id="7" name="Rectangle 6"/>
          <p:cNvSpPr/>
          <p:nvPr/>
        </p:nvSpPr>
        <p:spPr>
          <a:xfrm>
            <a:off x="7375265" y="4349470"/>
            <a:ext cx="649356" cy="5078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0316820" y="3596067"/>
            <a:ext cx="596345" cy="5078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2105908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3" end="3"/>
                                            </p:txEl>
                                          </p:spTgt>
                                        </p:tgtEl>
                                        <p:attrNameLst>
                                          <p:attrName>style.visibility</p:attrName>
                                        </p:attrNameLst>
                                      </p:cBhvr>
                                      <p:to>
                                        <p:strVal val="visible"/>
                                      </p:to>
                                    </p:set>
                                    <p:animEffect transition="in" filter="fade">
                                      <p:cBhvr>
                                        <p:cTn id="7" dur="500"/>
                                        <p:tgtEl>
                                          <p:spTgt spid="6">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animEffect transition="in" filter="fade">
                                      <p:cBhvr>
                                        <p:cTn id="15" dur="500"/>
                                        <p:tgtEl>
                                          <p:spTgt spid="6">
                                            <p:txEl>
                                              <p:pRg st="4" end="4"/>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6">
                                            <p:txEl>
                                              <p:pRg st="7" end="7"/>
                                            </p:txEl>
                                          </p:spTgt>
                                        </p:tgtEl>
                                        <p:attrNameLst>
                                          <p:attrName>style.visibility</p:attrName>
                                        </p:attrNameLst>
                                      </p:cBhvr>
                                      <p:to>
                                        <p:strVal val="visible"/>
                                      </p:to>
                                    </p:set>
                                    <p:animEffect transition="in" filter="fade">
                                      <p:cBhvr>
                                        <p:cTn id="25" dur="500"/>
                                        <p:tgtEl>
                                          <p:spTgt spid="6">
                                            <p:txEl>
                                              <p:pRg st="7" end="7"/>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6">
                                            <p:txEl>
                                              <p:pRg st="9" end="9"/>
                                            </p:txEl>
                                          </p:spTgt>
                                        </p:tgtEl>
                                        <p:attrNameLst>
                                          <p:attrName>style.visibility</p:attrName>
                                        </p:attrNameLst>
                                      </p:cBhvr>
                                      <p:to>
                                        <p:strVal val="visible"/>
                                      </p:to>
                                    </p:set>
                                    <p:animEffect transition="in" filter="fade">
                                      <p:cBhvr>
                                        <p:cTn id="30" dur="500"/>
                                        <p:tgtEl>
                                          <p:spTgt spid="6">
                                            <p:txEl>
                                              <p:pRg st="9" end="9"/>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fade">
                                      <p:cBhvr>
                                        <p:cTn id="3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6FBDFA86-51D3-4729-B154-79691837280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688521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0" y="-19872"/>
            <a:ext cx="6885216" cy="6858000"/>
          </a:xfrm>
          <a:prstGeom prst="rect">
            <a:avLst/>
          </a:prstGeom>
          <a:solidFill>
            <a:srgbClr val="80C7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accent5">
                  <a:lumMod val="40000"/>
                  <a:lumOff val="60000"/>
                </a:schemeClr>
              </a:solidFill>
            </a:endParaRPr>
          </a:p>
        </p:txBody>
      </p:sp>
      <p:cxnSp>
        <p:nvCxnSpPr>
          <p:cNvPr id="12" name="Straight Connector 11">
            <a:extLst>
              <a:ext uri="{FF2B5EF4-FFF2-40B4-BE49-F238E27FC236}">
                <a16:creationId xmlns:a16="http://schemas.microsoft.com/office/drawing/2014/main" xmlns="" id="{0F1CE7C6-BE91-42A7-9214-F33FD918C386}"/>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flipV="1">
            <a:off x="762000" y="826324"/>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3">
            <a:lum bright="70000" contrast="-70000"/>
            <a:extLst>
              <a:ext uri="{28A0092B-C50C-407E-A947-70E740481C1C}">
                <a14:useLocalDpi xmlns:a14="http://schemas.microsoft.com/office/drawing/2010/main" xmlns="" val="0"/>
              </a:ext>
            </a:extLst>
          </a:blip>
          <a:stretch>
            <a:fillRect/>
          </a:stretch>
        </p:blipFill>
        <p:spPr>
          <a:xfrm>
            <a:off x="65106" y="6548302"/>
            <a:ext cx="940343" cy="256243"/>
          </a:xfrm>
          <a:prstGeom prst="rect">
            <a:avLst/>
          </a:prstGeom>
        </p:spPr>
      </p:pic>
      <p:sp>
        <p:nvSpPr>
          <p:cNvPr id="8" name="Content Placeholder 3"/>
          <p:cNvSpPr txBox="1">
            <a:spLocks/>
          </p:cNvSpPr>
          <p:nvPr/>
        </p:nvSpPr>
        <p:spPr>
          <a:xfrm>
            <a:off x="1005449" y="969886"/>
            <a:ext cx="3318386" cy="640266"/>
          </a:xfrm>
          <a:prstGeom prst="rect">
            <a:avLst/>
          </a:prstGeom>
          <a:ln w="28575">
            <a:solidFill>
              <a:schemeClr val="bg1"/>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00000"/>
              </a:lnSpc>
              <a:spcBef>
                <a:spcPts val="0"/>
              </a:spcBef>
              <a:buFontTx/>
              <a:buNone/>
            </a:pPr>
            <a:r>
              <a:rPr lang="en-US" sz="4000" b="1" dirty="0">
                <a:solidFill>
                  <a:srgbClr val="FFFFFF"/>
                </a:solidFill>
              </a:rPr>
              <a:t>Being a carrier</a:t>
            </a:r>
          </a:p>
        </p:txBody>
      </p:sp>
      <p:sp>
        <p:nvSpPr>
          <p:cNvPr id="6" name="TextBox 5"/>
          <p:cNvSpPr txBox="1"/>
          <p:nvPr/>
        </p:nvSpPr>
        <p:spPr>
          <a:xfrm>
            <a:off x="276859" y="1874728"/>
            <a:ext cx="7617588" cy="3108543"/>
          </a:xfrm>
          <a:prstGeom prst="rect">
            <a:avLst/>
          </a:prstGeom>
          <a:noFill/>
        </p:spPr>
        <p:txBody>
          <a:bodyPr wrap="square" rtlCol="0">
            <a:spAutoFit/>
          </a:bodyPr>
          <a:lstStyle/>
          <a:p>
            <a:pPr marL="285750" indent="-285750">
              <a:buFont typeface="Arial" charset="0"/>
              <a:buChar char="•"/>
            </a:pPr>
            <a:endParaRPr lang="en-US" sz="2800" b="1" dirty="0">
              <a:solidFill>
                <a:schemeClr val="bg1"/>
              </a:solidFill>
            </a:endParaRPr>
          </a:p>
          <a:p>
            <a:pPr marL="285750" indent="-285750">
              <a:buFont typeface="Arial" charset="0"/>
              <a:buChar char="•"/>
            </a:pPr>
            <a:r>
              <a:rPr lang="en-US" sz="2800" b="1" dirty="0">
                <a:solidFill>
                  <a:schemeClr val="bg1"/>
                </a:solidFill>
              </a:rPr>
              <a:t>One copy of faulty gene </a:t>
            </a:r>
          </a:p>
          <a:p>
            <a:pPr marL="285750" indent="-285750">
              <a:buFont typeface="Arial" charset="0"/>
              <a:buChar char="•"/>
            </a:pPr>
            <a:r>
              <a:rPr lang="en-US" sz="2800" b="1" dirty="0">
                <a:solidFill>
                  <a:schemeClr val="bg1"/>
                </a:solidFill>
              </a:rPr>
              <a:t>Healthy copy compensates </a:t>
            </a:r>
          </a:p>
          <a:p>
            <a:pPr marL="342900" indent="-342900">
              <a:buFont typeface="Arial" charset="0"/>
              <a:buChar char="•"/>
            </a:pPr>
            <a:r>
              <a:rPr lang="en-US" sz="2800" b="1" dirty="0">
                <a:solidFill>
                  <a:schemeClr val="bg1"/>
                </a:solidFill>
              </a:rPr>
              <a:t>Unaffected- no impact on own health</a:t>
            </a:r>
          </a:p>
          <a:p>
            <a:pPr marL="342900" indent="-342900">
              <a:buFont typeface="Arial" charset="0"/>
              <a:buChar char="•"/>
            </a:pPr>
            <a:r>
              <a:rPr lang="en-US" sz="2800" b="1" dirty="0">
                <a:solidFill>
                  <a:schemeClr val="bg1"/>
                </a:solidFill>
              </a:rPr>
              <a:t>Increased risk of having an affected child</a:t>
            </a:r>
          </a:p>
          <a:p>
            <a:endParaRPr lang="en-US" sz="2800" b="1" dirty="0">
              <a:solidFill>
                <a:schemeClr val="bg1"/>
              </a:solidFill>
            </a:endParaRPr>
          </a:p>
          <a:p>
            <a:pPr marL="285750" indent="-285750">
              <a:buFont typeface="Arial" charset="0"/>
              <a:buChar char="•"/>
            </a:pPr>
            <a:endParaRPr lang="en-US" sz="2800" b="1" dirty="0">
              <a:solidFill>
                <a:schemeClr val="bg1"/>
              </a:solidFill>
            </a:endParaRPr>
          </a:p>
        </p:txBody>
      </p:sp>
      <p:pic>
        <p:nvPicPr>
          <p:cNvPr id="3" name="Picture 2"/>
          <p:cNvPicPr>
            <a:picLocks noChangeAspect="1"/>
          </p:cNvPicPr>
          <p:nvPr/>
        </p:nvPicPr>
        <p:blipFill rotWithShape="1">
          <a:blip r:embed="rId4">
            <a:extLst>
              <a:ext uri="{28A0092B-C50C-407E-A947-70E740481C1C}">
                <a14:useLocalDpi xmlns:a14="http://schemas.microsoft.com/office/drawing/2010/main" xmlns="" val="0"/>
              </a:ext>
            </a:extLst>
          </a:blip>
          <a:srcRect l="16426" r="13469" b="5318"/>
          <a:stretch/>
        </p:blipFill>
        <p:spPr>
          <a:xfrm rot="1036274">
            <a:off x="7082831" y="386706"/>
            <a:ext cx="4625306" cy="5601260"/>
          </a:xfrm>
          <a:prstGeom prst="rect">
            <a:avLst/>
          </a:prstGeom>
          <a:ln>
            <a:solidFill>
              <a:srgbClr val="002060"/>
            </a:solidFill>
          </a:ln>
          <a:effectLst>
            <a:softEdge rad="63500"/>
          </a:effectLst>
        </p:spPr>
      </p:pic>
      <p:sp>
        <p:nvSpPr>
          <p:cNvPr id="2" name="TextBox 1"/>
          <p:cNvSpPr txBox="1"/>
          <p:nvPr/>
        </p:nvSpPr>
        <p:spPr>
          <a:xfrm>
            <a:off x="545872" y="4396428"/>
            <a:ext cx="6025871" cy="1862048"/>
          </a:xfrm>
          <a:prstGeom prst="rect">
            <a:avLst/>
          </a:prstGeom>
          <a:solidFill>
            <a:srgbClr val="23408F"/>
          </a:solidFill>
          <a:effectLst>
            <a:outerShdw blurRad="63500" sx="102000" sy="102000" algn="ctr" rotWithShape="0">
              <a:prstClr val="black">
                <a:alpha val="40000"/>
              </a:prstClr>
            </a:outerShdw>
          </a:effectLst>
        </p:spPr>
        <p:txBody>
          <a:bodyPr wrap="square" rtlCol="0">
            <a:spAutoFit/>
          </a:bodyPr>
          <a:lstStyle/>
          <a:p>
            <a:pPr marL="171450" indent="-171450">
              <a:buFont typeface="Arial" panose="020B0604020202020204" pitchFamily="34" charset="0"/>
              <a:buChar char="•"/>
            </a:pPr>
            <a:endParaRPr lang="en-US" sz="1000" b="1" dirty="0">
              <a:solidFill>
                <a:schemeClr val="bg1"/>
              </a:solidFill>
            </a:endParaRPr>
          </a:p>
          <a:p>
            <a:pPr marL="457200" indent="-457200">
              <a:buFont typeface="Arial" panose="020B0604020202020204" pitchFamily="34" charset="0"/>
              <a:buChar char="•"/>
            </a:pPr>
            <a:r>
              <a:rPr lang="en-US" sz="3500" b="1" dirty="0">
                <a:solidFill>
                  <a:schemeClr val="bg1"/>
                </a:solidFill>
              </a:rPr>
              <a:t>Only if partner is a carrier of SAME disorder</a:t>
            </a:r>
          </a:p>
          <a:p>
            <a:pPr marL="457200" indent="-457200">
              <a:buFont typeface="Arial" panose="020B0604020202020204" pitchFamily="34" charset="0"/>
              <a:buChar char="•"/>
            </a:pPr>
            <a:r>
              <a:rPr lang="en-US" sz="3500" b="1" dirty="0">
                <a:solidFill>
                  <a:schemeClr val="bg1"/>
                </a:solidFill>
              </a:rPr>
              <a:t>1 in 4 chance</a:t>
            </a:r>
          </a:p>
        </p:txBody>
      </p:sp>
      <p:pic>
        <p:nvPicPr>
          <p:cNvPr id="11" name="Picture 10"/>
          <p:cNvPicPr>
            <a:picLocks noChangeAspect="1"/>
          </p:cNvPicPr>
          <p:nvPr/>
        </p:nvPicPr>
        <p:blipFill rotWithShape="1">
          <a:blip r:embed="rId5"/>
          <a:srcRect l="13385" t="17394" r="75700" b="54420"/>
          <a:stretch/>
        </p:blipFill>
        <p:spPr>
          <a:xfrm rot="20994414">
            <a:off x="5048063" y="1051553"/>
            <a:ext cx="1098229" cy="1882312"/>
          </a:xfrm>
          <a:prstGeom prst="rect">
            <a:avLst/>
          </a:prstGeom>
        </p:spPr>
      </p:pic>
    </p:spTree>
    <p:extLst>
      <p:ext uri="{BB962C8B-B14F-4D97-AF65-F5344CB8AC3E}">
        <p14:creationId xmlns:p14="http://schemas.microsoft.com/office/powerpoint/2010/main" xmlns="" val="1611254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500"/>
                                        <p:tgtEl>
                                          <p:spTgt spid="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500"/>
                                        <p:tgtEl>
                                          <p:spTgt spid="6">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
                                            <p:txEl>
                                              <p:pRg st="3" end="3"/>
                                            </p:txEl>
                                          </p:spTgt>
                                        </p:tgtEl>
                                        <p:attrNameLst>
                                          <p:attrName>style.visibility</p:attrName>
                                        </p:attrNameLst>
                                      </p:cBhvr>
                                      <p:to>
                                        <p:strVal val="visible"/>
                                      </p:to>
                                    </p:set>
                                    <p:animEffect transition="in" filter="fade">
                                      <p:cBhvr>
                                        <p:cTn id="20" dur="500"/>
                                        <p:tgtEl>
                                          <p:spTgt spid="6">
                                            <p:txEl>
                                              <p:pRg st="3" end="3"/>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6">
                                            <p:txEl>
                                              <p:pRg st="4" end="4"/>
                                            </p:txEl>
                                          </p:spTgt>
                                        </p:tgtEl>
                                        <p:attrNameLst>
                                          <p:attrName>style.visibility</p:attrName>
                                        </p:attrNameLst>
                                      </p:cBhvr>
                                      <p:to>
                                        <p:strVal val="visible"/>
                                      </p:to>
                                    </p:set>
                                    <p:animEffect transition="in" filter="fade">
                                      <p:cBhvr>
                                        <p:cTn id="28" dur="500"/>
                                        <p:tgtEl>
                                          <p:spTgt spid="6">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A9F529C3-C941-49FD-8C67-82F134F64BD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20586029-32A0-47E5-9AEC-AE3ABA6B94D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xmlns="" id="{8C730EAB-A532-4295-A302-FB4B90DB9F5E}"/>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6079958" y="1143000"/>
            <a:ext cx="0" cy="4572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grpSp>
        <p:nvGrpSpPr>
          <p:cNvPr id="3" name="Group 2"/>
          <p:cNvGrpSpPr/>
          <p:nvPr/>
        </p:nvGrpSpPr>
        <p:grpSpPr>
          <a:xfrm>
            <a:off x="2214781" y="2376785"/>
            <a:ext cx="2891641" cy="1381420"/>
            <a:chOff x="776614" y="1858532"/>
            <a:chExt cx="5000191" cy="2825159"/>
          </a:xfrm>
        </p:grpSpPr>
        <p:pic>
          <p:nvPicPr>
            <p:cNvPr id="7" name="Picture 6"/>
            <p:cNvPicPr>
              <a:picLocks noChangeAspect="1"/>
            </p:cNvPicPr>
            <p:nvPr/>
          </p:nvPicPr>
          <p:blipFill>
            <a:blip r:embed="rId3">
              <a:duotone>
                <a:schemeClr val="accent5">
                  <a:shade val="45000"/>
                  <a:satMod val="135000"/>
                </a:schemeClr>
                <a:prstClr val="white"/>
              </a:duotone>
            </a:blip>
            <a:stretch>
              <a:fillRect/>
            </a:stretch>
          </p:blipFill>
          <p:spPr>
            <a:xfrm>
              <a:off x="776614" y="1858532"/>
              <a:ext cx="5000191" cy="2800107"/>
            </a:xfrm>
            <a:prstGeom prst="rect">
              <a:avLst/>
            </a:prstGeom>
          </p:spPr>
        </p:pic>
        <p:pic>
          <p:nvPicPr>
            <p:cNvPr id="8" name="Picture 7"/>
            <p:cNvPicPr>
              <a:picLocks noChangeAspect="1"/>
            </p:cNvPicPr>
            <p:nvPr/>
          </p:nvPicPr>
          <p:blipFill rotWithShape="1">
            <a:blip r:embed="rId3"/>
            <a:srcRect l="1712" r="78391"/>
            <a:stretch/>
          </p:blipFill>
          <p:spPr>
            <a:xfrm>
              <a:off x="4756861" y="1883854"/>
              <a:ext cx="994892" cy="2799837"/>
            </a:xfrm>
            <a:prstGeom prst="rect">
              <a:avLst/>
            </a:prstGeom>
          </p:spPr>
        </p:pic>
      </p:grpSp>
      <p:sp>
        <p:nvSpPr>
          <p:cNvPr id="5" name="TextBox 4"/>
          <p:cNvSpPr txBox="1"/>
          <p:nvPr/>
        </p:nvSpPr>
        <p:spPr>
          <a:xfrm>
            <a:off x="5293541" y="2383300"/>
            <a:ext cx="7118118" cy="1569660"/>
          </a:xfrm>
          <a:prstGeom prst="rect">
            <a:avLst/>
          </a:prstGeom>
          <a:noFill/>
        </p:spPr>
        <p:txBody>
          <a:bodyPr wrap="square" rtlCol="0">
            <a:spAutoFit/>
          </a:bodyPr>
          <a:lstStyle/>
          <a:p>
            <a:pPr algn="ctr"/>
            <a:r>
              <a:rPr lang="en-US" sz="9600" b="1" dirty="0">
                <a:solidFill>
                  <a:srgbClr val="002060"/>
                </a:solidFill>
                <a:effectLst>
                  <a:outerShdw blurRad="38100" dist="38100" dir="2700000" algn="tl">
                    <a:srgbClr val="000000">
                      <a:alpha val="43137"/>
                    </a:srgbClr>
                  </a:outerShdw>
                </a:effectLst>
                <a:latin typeface="Viga" charset="0"/>
                <a:ea typeface="Viga" charset="0"/>
                <a:cs typeface="Viga" charset="0"/>
              </a:rPr>
              <a:t>1 in </a:t>
            </a:r>
            <a:r>
              <a:rPr lang="en-US" sz="9600" b="1">
                <a:solidFill>
                  <a:srgbClr val="002060"/>
                </a:solidFill>
                <a:effectLst>
                  <a:outerShdw blurRad="38100" dist="38100" dir="2700000" algn="tl">
                    <a:srgbClr val="000000">
                      <a:alpha val="43137"/>
                    </a:srgbClr>
                  </a:outerShdw>
                </a:effectLst>
                <a:latin typeface="Viga" charset="0"/>
                <a:ea typeface="Viga" charset="0"/>
                <a:cs typeface="Viga" charset="0"/>
              </a:rPr>
              <a:t>5 </a:t>
            </a:r>
            <a:endParaRPr lang="en-US" sz="9600" b="1" dirty="0">
              <a:solidFill>
                <a:srgbClr val="002060"/>
              </a:solidFill>
              <a:effectLst>
                <a:outerShdw blurRad="38100" dist="38100" dir="2700000" algn="tl">
                  <a:srgbClr val="000000">
                    <a:alpha val="43137"/>
                  </a:srgbClr>
                </a:outerShdw>
              </a:effectLst>
              <a:latin typeface="Viga" charset="0"/>
              <a:ea typeface="Viga" charset="0"/>
              <a:cs typeface="Viga" charset="0"/>
            </a:endParaRPr>
          </a:p>
        </p:txBody>
      </p:sp>
      <p:pic>
        <p:nvPicPr>
          <p:cNvPr id="10" name="Picture 9"/>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0" y="6579703"/>
            <a:ext cx="1021276" cy="278297"/>
          </a:xfrm>
          <a:prstGeom prst="rect">
            <a:avLst/>
          </a:prstGeom>
        </p:spPr>
      </p:pic>
      <p:graphicFrame>
        <p:nvGraphicFramePr>
          <p:cNvPr id="2" name="Table 1"/>
          <p:cNvGraphicFramePr>
            <a:graphicFrameLocks noGrp="1"/>
          </p:cNvGraphicFramePr>
          <p:nvPr>
            <p:extLst>
              <p:ext uri="{D42A27DB-BD31-4B8C-83A1-F6EECF244321}">
                <p14:modId xmlns:p14="http://schemas.microsoft.com/office/powerpoint/2010/main" xmlns="" val="341896662"/>
              </p:ext>
            </p:extLst>
          </p:nvPr>
        </p:nvGraphicFramePr>
        <p:xfrm>
          <a:off x="1780167" y="700833"/>
          <a:ext cx="8684641" cy="5499230"/>
        </p:xfrm>
        <a:graphic>
          <a:graphicData uri="http://schemas.openxmlformats.org/drawingml/2006/table">
            <a:tbl>
              <a:tblPr firstRow="1" firstCol="1" bandRow="1">
                <a:tableStyleId>{5C22544A-7EE6-4342-B048-85BDC9FD1C3A}</a:tableStyleId>
              </a:tblPr>
              <a:tblGrid>
                <a:gridCol w="4799386">
                  <a:extLst>
                    <a:ext uri="{9D8B030D-6E8A-4147-A177-3AD203B41FA5}">
                      <a16:colId xmlns:a16="http://schemas.microsoft.com/office/drawing/2014/main" xmlns="" val="20000"/>
                    </a:ext>
                  </a:extLst>
                </a:gridCol>
                <a:gridCol w="3885255">
                  <a:extLst>
                    <a:ext uri="{9D8B030D-6E8A-4147-A177-3AD203B41FA5}">
                      <a16:colId xmlns:a16="http://schemas.microsoft.com/office/drawing/2014/main" xmlns="" val="20001"/>
                    </a:ext>
                  </a:extLst>
                </a:gridCol>
              </a:tblGrid>
              <a:tr h="980430">
                <a:tc>
                  <a:txBody>
                    <a:bodyPr/>
                    <a:lstStyle/>
                    <a:p>
                      <a:pPr marL="0" marR="0" algn="ctr">
                        <a:spcBef>
                          <a:spcPts val="0"/>
                        </a:spcBef>
                        <a:spcAft>
                          <a:spcPts val="0"/>
                        </a:spcAft>
                      </a:pPr>
                      <a:r>
                        <a:rPr lang="en-US" sz="3200" b="1" dirty="0">
                          <a:solidFill>
                            <a:srgbClr val="002060"/>
                          </a:solidFill>
                          <a:effectLst/>
                        </a:rPr>
                        <a:t>Disorder</a:t>
                      </a:r>
                      <a:endParaRPr lang="en-US" sz="3200" b="1" dirty="0">
                        <a:solidFill>
                          <a:srgbClr val="002060"/>
                        </a:solidFill>
                        <a:effectLst/>
                        <a:latin typeface="Calibri" charset="0"/>
                        <a:ea typeface="Calibri" charset="0"/>
                        <a:cs typeface="Times New Roman"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FBFC8"/>
                    </a:solidFill>
                  </a:tcPr>
                </a:tc>
                <a:tc>
                  <a:txBody>
                    <a:bodyPr/>
                    <a:lstStyle/>
                    <a:p>
                      <a:pPr marL="0" marR="0" algn="ctr">
                        <a:spcBef>
                          <a:spcPts val="0"/>
                        </a:spcBef>
                        <a:spcAft>
                          <a:spcPts val="0"/>
                        </a:spcAft>
                      </a:pPr>
                      <a:r>
                        <a:rPr lang="en-US" sz="3200" b="1" dirty="0">
                          <a:solidFill>
                            <a:srgbClr val="002060"/>
                          </a:solidFill>
                          <a:effectLst/>
                        </a:rPr>
                        <a:t>Carrier Frequency </a:t>
                      </a:r>
                      <a:br>
                        <a:rPr lang="en-US" sz="3200" b="1" dirty="0">
                          <a:solidFill>
                            <a:srgbClr val="002060"/>
                          </a:solidFill>
                          <a:effectLst/>
                        </a:rPr>
                      </a:br>
                      <a:r>
                        <a:rPr lang="en-US" sz="2000" b="1" dirty="0">
                          <a:solidFill>
                            <a:srgbClr val="002060"/>
                          </a:solidFill>
                          <a:effectLst/>
                        </a:rPr>
                        <a:t>(among Ashkenazi Jews)</a:t>
                      </a:r>
                      <a:endParaRPr lang="en-US" sz="2000" b="1" dirty="0">
                        <a:solidFill>
                          <a:srgbClr val="002060"/>
                        </a:solidFill>
                        <a:effectLst/>
                        <a:latin typeface="Calibri" charset="0"/>
                        <a:ea typeface="Calibri" charset="0"/>
                        <a:cs typeface="Times New Roman"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FBFC8"/>
                    </a:solidFill>
                  </a:tcPr>
                </a:tc>
                <a:extLst>
                  <a:ext uri="{0D108BD9-81ED-4DB2-BD59-A6C34878D82A}">
                    <a16:rowId xmlns:a16="http://schemas.microsoft.com/office/drawing/2014/main" xmlns="" val="10000"/>
                  </a:ext>
                </a:extLst>
              </a:tr>
              <a:tr h="458170">
                <a:tc>
                  <a:txBody>
                    <a:bodyPr/>
                    <a:lstStyle/>
                    <a:p>
                      <a:pPr marL="0" marR="0" algn="ctr">
                        <a:spcBef>
                          <a:spcPts val="0"/>
                        </a:spcBef>
                        <a:spcAft>
                          <a:spcPts val="0"/>
                        </a:spcAft>
                      </a:pPr>
                      <a:r>
                        <a:rPr lang="en-US" sz="2800" b="1" dirty="0">
                          <a:solidFill>
                            <a:schemeClr val="bg1"/>
                          </a:solidFill>
                          <a:effectLst/>
                        </a:rPr>
                        <a:t>Tay Sachs Disease</a:t>
                      </a:r>
                      <a:endParaRPr lang="en-US" sz="2800" b="1" dirty="0">
                        <a:solidFill>
                          <a:schemeClr val="bg1"/>
                        </a:solidFill>
                        <a:effectLst/>
                        <a:latin typeface="Calibri" charset="0"/>
                        <a:ea typeface="Calibri" charset="0"/>
                        <a:cs typeface="Times New Roman"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2060"/>
                    </a:solidFill>
                  </a:tcPr>
                </a:tc>
                <a:tc>
                  <a:txBody>
                    <a:bodyPr/>
                    <a:lstStyle/>
                    <a:p>
                      <a:pPr marL="0" marR="0" algn="ctr">
                        <a:spcBef>
                          <a:spcPts val="0"/>
                        </a:spcBef>
                        <a:spcAft>
                          <a:spcPts val="0"/>
                        </a:spcAft>
                      </a:pPr>
                      <a:r>
                        <a:rPr lang="en-US" sz="2800" b="1" dirty="0">
                          <a:solidFill>
                            <a:schemeClr val="bg1"/>
                          </a:solidFill>
                          <a:effectLst/>
                        </a:rPr>
                        <a:t>1 in 25</a:t>
                      </a:r>
                      <a:endParaRPr lang="en-US" sz="2800" b="1" dirty="0">
                        <a:solidFill>
                          <a:schemeClr val="bg1"/>
                        </a:solidFill>
                        <a:effectLst/>
                        <a:latin typeface="Calibri" charset="0"/>
                        <a:ea typeface="Calibri" charset="0"/>
                        <a:cs typeface="Times New Roman"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2060"/>
                    </a:solidFill>
                  </a:tcPr>
                </a:tc>
                <a:extLst>
                  <a:ext uri="{0D108BD9-81ED-4DB2-BD59-A6C34878D82A}">
                    <a16:rowId xmlns:a16="http://schemas.microsoft.com/office/drawing/2014/main" xmlns="" val="10001"/>
                  </a:ext>
                </a:extLst>
              </a:tr>
              <a:tr h="458170">
                <a:tc>
                  <a:txBody>
                    <a:bodyPr/>
                    <a:lstStyle/>
                    <a:p>
                      <a:pPr marL="0" marR="0" algn="ctr">
                        <a:spcBef>
                          <a:spcPts val="0"/>
                        </a:spcBef>
                        <a:spcAft>
                          <a:spcPts val="0"/>
                        </a:spcAft>
                      </a:pPr>
                      <a:r>
                        <a:rPr lang="en-US" sz="2800" b="1" dirty="0">
                          <a:solidFill>
                            <a:schemeClr val="bg1"/>
                          </a:solidFill>
                          <a:effectLst/>
                        </a:rPr>
                        <a:t>Cystic Fibrosis</a:t>
                      </a:r>
                      <a:endParaRPr lang="en-US" sz="2800" b="1" dirty="0">
                        <a:solidFill>
                          <a:schemeClr val="bg1"/>
                        </a:solidFill>
                        <a:effectLst/>
                        <a:latin typeface="Calibri" charset="0"/>
                        <a:ea typeface="Calibri" charset="0"/>
                        <a:cs typeface="Times New Roman"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2060"/>
                    </a:solidFill>
                  </a:tcPr>
                </a:tc>
                <a:tc>
                  <a:txBody>
                    <a:bodyPr/>
                    <a:lstStyle/>
                    <a:p>
                      <a:pPr marL="0" marR="0" algn="ctr">
                        <a:spcBef>
                          <a:spcPts val="0"/>
                        </a:spcBef>
                        <a:spcAft>
                          <a:spcPts val="0"/>
                        </a:spcAft>
                      </a:pPr>
                      <a:r>
                        <a:rPr lang="en-US" sz="2800" b="1" dirty="0">
                          <a:solidFill>
                            <a:schemeClr val="bg1"/>
                          </a:solidFill>
                          <a:effectLst/>
                        </a:rPr>
                        <a:t>1 in 25-29</a:t>
                      </a:r>
                      <a:endParaRPr lang="en-US" sz="2800" b="1" dirty="0">
                        <a:solidFill>
                          <a:schemeClr val="bg1"/>
                        </a:solidFill>
                        <a:effectLst/>
                        <a:latin typeface="Calibri" charset="0"/>
                        <a:ea typeface="Calibri" charset="0"/>
                        <a:cs typeface="Times New Roman"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2060"/>
                    </a:solidFill>
                  </a:tcPr>
                </a:tc>
                <a:extLst>
                  <a:ext uri="{0D108BD9-81ED-4DB2-BD59-A6C34878D82A}">
                    <a16:rowId xmlns:a16="http://schemas.microsoft.com/office/drawing/2014/main" xmlns="" val="10002"/>
                  </a:ext>
                </a:extLst>
              </a:tr>
              <a:tr h="458170">
                <a:tc>
                  <a:txBody>
                    <a:bodyPr/>
                    <a:lstStyle/>
                    <a:p>
                      <a:pPr marL="0" marR="0" algn="ctr">
                        <a:spcBef>
                          <a:spcPts val="0"/>
                        </a:spcBef>
                        <a:spcAft>
                          <a:spcPts val="0"/>
                        </a:spcAft>
                      </a:pPr>
                      <a:r>
                        <a:rPr lang="en-US" sz="2800" b="1" dirty="0">
                          <a:solidFill>
                            <a:schemeClr val="bg1"/>
                          </a:solidFill>
                          <a:effectLst/>
                        </a:rPr>
                        <a:t>Familial </a:t>
                      </a:r>
                      <a:r>
                        <a:rPr lang="en-US" sz="2800" b="1" dirty="0" err="1">
                          <a:solidFill>
                            <a:schemeClr val="bg1"/>
                          </a:solidFill>
                          <a:effectLst/>
                        </a:rPr>
                        <a:t>Dysautonomia</a:t>
                      </a:r>
                      <a:r>
                        <a:rPr lang="en-US" sz="2800" b="1" dirty="0">
                          <a:solidFill>
                            <a:schemeClr val="bg1"/>
                          </a:solidFill>
                          <a:effectLst/>
                        </a:rPr>
                        <a:t> </a:t>
                      </a:r>
                      <a:endParaRPr lang="en-US" sz="2800" b="1" dirty="0">
                        <a:solidFill>
                          <a:schemeClr val="bg1"/>
                        </a:solidFill>
                        <a:effectLst/>
                        <a:latin typeface="Calibri" charset="0"/>
                        <a:ea typeface="Calibri" charset="0"/>
                        <a:cs typeface="Times New Roman"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2060"/>
                    </a:solidFill>
                  </a:tcPr>
                </a:tc>
                <a:tc>
                  <a:txBody>
                    <a:bodyPr/>
                    <a:lstStyle/>
                    <a:p>
                      <a:pPr marL="0" marR="0" algn="ctr">
                        <a:spcBef>
                          <a:spcPts val="0"/>
                        </a:spcBef>
                        <a:spcAft>
                          <a:spcPts val="0"/>
                        </a:spcAft>
                      </a:pPr>
                      <a:r>
                        <a:rPr lang="en-US" sz="2800" b="1" dirty="0">
                          <a:solidFill>
                            <a:schemeClr val="bg1"/>
                          </a:solidFill>
                          <a:effectLst/>
                        </a:rPr>
                        <a:t>1 in 30</a:t>
                      </a:r>
                      <a:endParaRPr lang="en-US" sz="2800" b="1" dirty="0">
                        <a:solidFill>
                          <a:schemeClr val="bg1"/>
                        </a:solidFill>
                        <a:effectLst/>
                        <a:latin typeface="Calibri" charset="0"/>
                        <a:ea typeface="Calibri" charset="0"/>
                        <a:cs typeface="Times New Roman"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2060"/>
                    </a:solidFill>
                  </a:tcPr>
                </a:tc>
                <a:extLst>
                  <a:ext uri="{0D108BD9-81ED-4DB2-BD59-A6C34878D82A}">
                    <a16:rowId xmlns:a16="http://schemas.microsoft.com/office/drawing/2014/main" xmlns="" val="10003"/>
                  </a:ext>
                </a:extLst>
              </a:tr>
              <a:tr h="458170">
                <a:tc>
                  <a:txBody>
                    <a:bodyPr/>
                    <a:lstStyle/>
                    <a:p>
                      <a:pPr marL="0" marR="0" algn="ctr">
                        <a:spcBef>
                          <a:spcPts val="0"/>
                        </a:spcBef>
                        <a:spcAft>
                          <a:spcPts val="0"/>
                        </a:spcAft>
                      </a:pPr>
                      <a:r>
                        <a:rPr lang="en-US" sz="2800" b="1" dirty="0">
                          <a:solidFill>
                            <a:schemeClr val="bg1"/>
                          </a:solidFill>
                          <a:effectLst/>
                        </a:rPr>
                        <a:t>Canavan Disease</a:t>
                      </a:r>
                      <a:endParaRPr lang="en-US" sz="2800" b="1" dirty="0">
                        <a:solidFill>
                          <a:schemeClr val="bg1"/>
                        </a:solidFill>
                        <a:effectLst/>
                        <a:latin typeface="Calibri" charset="0"/>
                        <a:ea typeface="Calibri" charset="0"/>
                        <a:cs typeface="Times New Roman"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2060"/>
                    </a:solidFill>
                  </a:tcPr>
                </a:tc>
                <a:tc>
                  <a:txBody>
                    <a:bodyPr/>
                    <a:lstStyle/>
                    <a:p>
                      <a:pPr marL="0" marR="0" algn="ctr">
                        <a:spcBef>
                          <a:spcPts val="0"/>
                        </a:spcBef>
                        <a:spcAft>
                          <a:spcPts val="0"/>
                        </a:spcAft>
                      </a:pPr>
                      <a:r>
                        <a:rPr lang="en-US" sz="2800" b="1" dirty="0">
                          <a:solidFill>
                            <a:schemeClr val="bg1"/>
                          </a:solidFill>
                          <a:effectLst/>
                        </a:rPr>
                        <a:t>1 in 40-57</a:t>
                      </a:r>
                      <a:endParaRPr lang="en-US" sz="2800" b="1" dirty="0">
                        <a:solidFill>
                          <a:schemeClr val="bg1"/>
                        </a:solidFill>
                        <a:effectLst/>
                        <a:latin typeface="Calibri" charset="0"/>
                        <a:ea typeface="Calibri" charset="0"/>
                        <a:cs typeface="Times New Roman"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2060"/>
                    </a:solidFill>
                  </a:tcPr>
                </a:tc>
                <a:extLst>
                  <a:ext uri="{0D108BD9-81ED-4DB2-BD59-A6C34878D82A}">
                    <a16:rowId xmlns:a16="http://schemas.microsoft.com/office/drawing/2014/main" xmlns="" val="10004"/>
                  </a:ext>
                </a:extLst>
              </a:tr>
              <a:tr h="458170">
                <a:tc>
                  <a:txBody>
                    <a:bodyPr/>
                    <a:lstStyle/>
                    <a:p>
                      <a:pPr marL="0" marR="0" algn="ctr">
                        <a:spcBef>
                          <a:spcPts val="0"/>
                        </a:spcBef>
                        <a:spcAft>
                          <a:spcPts val="0"/>
                        </a:spcAft>
                      </a:pPr>
                      <a:r>
                        <a:rPr lang="en-US" sz="2800" b="1" dirty="0">
                          <a:solidFill>
                            <a:schemeClr val="bg1"/>
                          </a:solidFill>
                          <a:effectLst/>
                        </a:rPr>
                        <a:t>Glycogen Storage Disorder (type 1a)</a:t>
                      </a:r>
                      <a:endParaRPr lang="en-US" sz="2800" b="1" dirty="0">
                        <a:solidFill>
                          <a:schemeClr val="bg1"/>
                        </a:solidFill>
                        <a:effectLst/>
                        <a:latin typeface="Calibri" charset="0"/>
                        <a:ea typeface="Calibri" charset="0"/>
                        <a:cs typeface="Times New Roman"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2060"/>
                    </a:solidFill>
                  </a:tcPr>
                </a:tc>
                <a:tc>
                  <a:txBody>
                    <a:bodyPr/>
                    <a:lstStyle/>
                    <a:p>
                      <a:pPr marL="0" marR="0" algn="ctr">
                        <a:spcBef>
                          <a:spcPts val="0"/>
                        </a:spcBef>
                        <a:spcAft>
                          <a:spcPts val="0"/>
                        </a:spcAft>
                      </a:pPr>
                      <a:r>
                        <a:rPr lang="en-US" sz="2800" b="1" dirty="0">
                          <a:solidFill>
                            <a:schemeClr val="bg1"/>
                          </a:solidFill>
                          <a:effectLst/>
                        </a:rPr>
                        <a:t>1 in 71</a:t>
                      </a:r>
                      <a:endParaRPr lang="en-US" sz="2800" b="1" dirty="0">
                        <a:solidFill>
                          <a:schemeClr val="bg1"/>
                        </a:solidFill>
                        <a:effectLst/>
                        <a:latin typeface="Calibri" charset="0"/>
                        <a:ea typeface="Calibri" charset="0"/>
                        <a:cs typeface="Times New Roman"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2060"/>
                    </a:solidFill>
                  </a:tcPr>
                </a:tc>
                <a:extLst>
                  <a:ext uri="{0D108BD9-81ED-4DB2-BD59-A6C34878D82A}">
                    <a16:rowId xmlns:a16="http://schemas.microsoft.com/office/drawing/2014/main" xmlns="" val="10005"/>
                  </a:ext>
                </a:extLst>
              </a:tr>
              <a:tr h="458170">
                <a:tc>
                  <a:txBody>
                    <a:bodyPr/>
                    <a:lstStyle/>
                    <a:p>
                      <a:pPr marL="0" marR="0" algn="ctr">
                        <a:spcBef>
                          <a:spcPts val="0"/>
                        </a:spcBef>
                        <a:spcAft>
                          <a:spcPts val="0"/>
                        </a:spcAft>
                      </a:pPr>
                      <a:r>
                        <a:rPr lang="en-US" sz="2800" b="1" dirty="0" err="1">
                          <a:solidFill>
                            <a:schemeClr val="bg1"/>
                          </a:solidFill>
                          <a:effectLst/>
                        </a:rPr>
                        <a:t>Fanconi</a:t>
                      </a:r>
                      <a:r>
                        <a:rPr lang="en-US" sz="2800" b="1" dirty="0">
                          <a:solidFill>
                            <a:schemeClr val="bg1"/>
                          </a:solidFill>
                          <a:effectLst/>
                        </a:rPr>
                        <a:t> </a:t>
                      </a:r>
                      <a:r>
                        <a:rPr lang="en-US" sz="2800" b="1" dirty="0" err="1">
                          <a:solidFill>
                            <a:schemeClr val="bg1"/>
                          </a:solidFill>
                          <a:effectLst/>
                        </a:rPr>
                        <a:t>Anaemia</a:t>
                      </a:r>
                      <a:r>
                        <a:rPr lang="en-US" sz="2800" b="1" dirty="0">
                          <a:solidFill>
                            <a:schemeClr val="bg1"/>
                          </a:solidFill>
                          <a:effectLst/>
                        </a:rPr>
                        <a:t> (type C)</a:t>
                      </a:r>
                      <a:endParaRPr lang="en-US" sz="2800" b="1" dirty="0">
                        <a:solidFill>
                          <a:schemeClr val="bg1"/>
                        </a:solidFill>
                        <a:effectLst/>
                        <a:latin typeface="Calibri" charset="0"/>
                        <a:ea typeface="Calibri" charset="0"/>
                        <a:cs typeface="Times New Roman"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2060"/>
                    </a:solidFill>
                  </a:tcPr>
                </a:tc>
                <a:tc>
                  <a:txBody>
                    <a:bodyPr/>
                    <a:lstStyle/>
                    <a:p>
                      <a:pPr marL="0" marR="0" algn="ctr">
                        <a:spcBef>
                          <a:spcPts val="0"/>
                        </a:spcBef>
                        <a:spcAft>
                          <a:spcPts val="0"/>
                        </a:spcAft>
                      </a:pPr>
                      <a:r>
                        <a:rPr lang="en-US" sz="2800" b="1" dirty="0">
                          <a:solidFill>
                            <a:schemeClr val="bg1"/>
                          </a:solidFill>
                          <a:effectLst/>
                        </a:rPr>
                        <a:t>1 in 89</a:t>
                      </a:r>
                      <a:endParaRPr lang="en-US" sz="2800" b="1" dirty="0">
                        <a:solidFill>
                          <a:schemeClr val="bg1"/>
                        </a:solidFill>
                        <a:effectLst/>
                        <a:latin typeface="Calibri" charset="0"/>
                        <a:ea typeface="Calibri" charset="0"/>
                        <a:cs typeface="Times New Roman"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2060"/>
                    </a:solidFill>
                  </a:tcPr>
                </a:tc>
                <a:extLst>
                  <a:ext uri="{0D108BD9-81ED-4DB2-BD59-A6C34878D82A}">
                    <a16:rowId xmlns:a16="http://schemas.microsoft.com/office/drawing/2014/main" xmlns="" val="10006"/>
                  </a:ext>
                </a:extLst>
              </a:tr>
              <a:tr h="458170">
                <a:tc>
                  <a:txBody>
                    <a:bodyPr/>
                    <a:lstStyle/>
                    <a:p>
                      <a:pPr marL="0" marR="0" algn="ctr">
                        <a:spcBef>
                          <a:spcPts val="0"/>
                        </a:spcBef>
                        <a:spcAft>
                          <a:spcPts val="0"/>
                        </a:spcAft>
                      </a:pPr>
                      <a:r>
                        <a:rPr lang="en-US" sz="2800" b="1" dirty="0" err="1">
                          <a:solidFill>
                            <a:schemeClr val="bg1"/>
                          </a:solidFill>
                          <a:effectLst/>
                        </a:rPr>
                        <a:t>Niemann</a:t>
                      </a:r>
                      <a:r>
                        <a:rPr lang="en-US" sz="2800" b="1" dirty="0">
                          <a:solidFill>
                            <a:schemeClr val="bg1"/>
                          </a:solidFill>
                          <a:effectLst/>
                        </a:rPr>
                        <a:t>-Pick Disease (type A)</a:t>
                      </a:r>
                      <a:endParaRPr lang="en-US" sz="2800" b="1" dirty="0">
                        <a:solidFill>
                          <a:schemeClr val="bg1"/>
                        </a:solidFill>
                        <a:effectLst/>
                        <a:latin typeface="Calibri" charset="0"/>
                        <a:ea typeface="Calibri" charset="0"/>
                        <a:cs typeface="Times New Roman"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2060"/>
                    </a:solidFill>
                  </a:tcPr>
                </a:tc>
                <a:tc>
                  <a:txBody>
                    <a:bodyPr/>
                    <a:lstStyle/>
                    <a:p>
                      <a:pPr marL="0" marR="0" algn="ctr">
                        <a:spcBef>
                          <a:spcPts val="0"/>
                        </a:spcBef>
                        <a:spcAft>
                          <a:spcPts val="0"/>
                        </a:spcAft>
                      </a:pPr>
                      <a:r>
                        <a:rPr lang="en-US" sz="2800" b="1" dirty="0">
                          <a:solidFill>
                            <a:schemeClr val="bg1"/>
                          </a:solidFill>
                          <a:effectLst/>
                        </a:rPr>
                        <a:t>1 in 90</a:t>
                      </a:r>
                      <a:endParaRPr lang="en-US" sz="2800" b="1" dirty="0">
                        <a:solidFill>
                          <a:schemeClr val="bg1"/>
                        </a:solidFill>
                        <a:effectLst/>
                        <a:latin typeface="Calibri" charset="0"/>
                        <a:ea typeface="Calibri" charset="0"/>
                        <a:cs typeface="Times New Roman"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2060"/>
                    </a:solidFill>
                  </a:tcPr>
                </a:tc>
                <a:extLst>
                  <a:ext uri="{0D108BD9-81ED-4DB2-BD59-A6C34878D82A}">
                    <a16:rowId xmlns:a16="http://schemas.microsoft.com/office/drawing/2014/main" xmlns="" val="10007"/>
                  </a:ext>
                </a:extLst>
              </a:tr>
              <a:tr h="458170">
                <a:tc>
                  <a:txBody>
                    <a:bodyPr/>
                    <a:lstStyle/>
                    <a:p>
                      <a:pPr marL="0" marR="0" algn="ctr">
                        <a:spcBef>
                          <a:spcPts val="0"/>
                        </a:spcBef>
                        <a:spcAft>
                          <a:spcPts val="0"/>
                        </a:spcAft>
                      </a:pPr>
                      <a:r>
                        <a:rPr lang="en-US" sz="2800" b="1" dirty="0">
                          <a:solidFill>
                            <a:schemeClr val="bg1"/>
                          </a:solidFill>
                          <a:effectLst/>
                        </a:rPr>
                        <a:t>Bloom Syndrome</a:t>
                      </a:r>
                      <a:endParaRPr lang="en-US" sz="2800" b="1" dirty="0">
                        <a:solidFill>
                          <a:schemeClr val="bg1"/>
                        </a:solidFill>
                        <a:effectLst/>
                        <a:latin typeface="Calibri" charset="0"/>
                        <a:ea typeface="Calibri" charset="0"/>
                        <a:cs typeface="Times New Roman"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2060"/>
                    </a:solidFill>
                  </a:tcPr>
                </a:tc>
                <a:tc>
                  <a:txBody>
                    <a:bodyPr/>
                    <a:lstStyle/>
                    <a:p>
                      <a:pPr marL="0" marR="0" algn="ctr">
                        <a:spcBef>
                          <a:spcPts val="0"/>
                        </a:spcBef>
                        <a:spcAft>
                          <a:spcPts val="0"/>
                        </a:spcAft>
                      </a:pPr>
                      <a:r>
                        <a:rPr lang="en-US" sz="2800" b="1" dirty="0">
                          <a:solidFill>
                            <a:schemeClr val="bg1"/>
                          </a:solidFill>
                          <a:effectLst/>
                        </a:rPr>
                        <a:t>1 in 100</a:t>
                      </a:r>
                      <a:endParaRPr lang="en-US" sz="2800" b="1" dirty="0">
                        <a:solidFill>
                          <a:schemeClr val="bg1"/>
                        </a:solidFill>
                        <a:effectLst/>
                        <a:latin typeface="Calibri" charset="0"/>
                        <a:ea typeface="Calibri" charset="0"/>
                        <a:cs typeface="Times New Roman"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2060"/>
                    </a:solidFill>
                  </a:tcPr>
                </a:tc>
                <a:extLst>
                  <a:ext uri="{0D108BD9-81ED-4DB2-BD59-A6C34878D82A}">
                    <a16:rowId xmlns:a16="http://schemas.microsoft.com/office/drawing/2014/main" xmlns="" val="10008"/>
                  </a:ext>
                </a:extLst>
              </a:tr>
              <a:tr h="458170">
                <a:tc>
                  <a:txBody>
                    <a:bodyPr/>
                    <a:lstStyle/>
                    <a:p>
                      <a:pPr marL="0" marR="0" algn="ctr">
                        <a:spcBef>
                          <a:spcPts val="0"/>
                        </a:spcBef>
                        <a:spcAft>
                          <a:spcPts val="0"/>
                        </a:spcAft>
                      </a:pPr>
                      <a:r>
                        <a:rPr lang="en-US" sz="2400" b="1" dirty="0" err="1">
                          <a:solidFill>
                            <a:schemeClr val="bg1"/>
                          </a:solidFill>
                          <a:effectLst/>
                        </a:rPr>
                        <a:t>Mucolipidosis</a:t>
                      </a:r>
                      <a:r>
                        <a:rPr lang="en-US" sz="2400" b="1" dirty="0">
                          <a:solidFill>
                            <a:schemeClr val="bg1"/>
                          </a:solidFill>
                          <a:effectLst/>
                        </a:rPr>
                        <a:t> IV </a:t>
                      </a:r>
                      <a:endParaRPr lang="en-US" sz="2400" b="1" dirty="0">
                        <a:solidFill>
                          <a:schemeClr val="bg1"/>
                        </a:solidFill>
                        <a:effectLst/>
                        <a:latin typeface="Calibri" charset="0"/>
                        <a:ea typeface="Calibri" charset="0"/>
                        <a:cs typeface="Times New Roman"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2060"/>
                    </a:solidFill>
                  </a:tcPr>
                </a:tc>
                <a:tc>
                  <a:txBody>
                    <a:bodyPr/>
                    <a:lstStyle/>
                    <a:p>
                      <a:pPr marL="0" marR="0" algn="ctr">
                        <a:spcBef>
                          <a:spcPts val="0"/>
                        </a:spcBef>
                        <a:spcAft>
                          <a:spcPts val="0"/>
                        </a:spcAft>
                      </a:pPr>
                      <a:r>
                        <a:rPr lang="en-US" sz="2400" b="1" dirty="0">
                          <a:solidFill>
                            <a:schemeClr val="bg1"/>
                          </a:solidFill>
                          <a:effectLst/>
                        </a:rPr>
                        <a:t>1 in 100-125</a:t>
                      </a:r>
                      <a:endParaRPr lang="en-US" sz="2400" b="1" dirty="0">
                        <a:solidFill>
                          <a:schemeClr val="bg1"/>
                        </a:solidFill>
                        <a:effectLst/>
                        <a:latin typeface="Calibri" charset="0"/>
                        <a:ea typeface="Calibri" charset="0"/>
                        <a:cs typeface="Times New Roman"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2060"/>
                    </a:solidFill>
                  </a:tcPr>
                </a:tc>
                <a:extLst>
                  <a:ext uri="{0D108BD9-81ED-4DB2-BD59-A6C34878D82A}">
                    <a16:rowId xmlns:a16="http://schemas.microsoft.com/office/drawing/2014/main" xmlns="" val="10009"/>
                  </a:ext>
                </a:extLst>
              </a:tr>
            </a:tbl>
          </a:graphicData>
        </a:graphic>
      </p:graphicFrame>
    </p:spTree>
    <p:extLst>
      <p:ext uri="{BB962C8B-B14F-4D97-AF65-F5344CB8AC3E}">
        <p14:creationId xmlns:p14="http://schemas.microsoft.com/office/powerpoint/2010/main" xmlns="" val="991246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6010252" y="-13699"/>
            <a:ext cx="6858000" cy="6858000"/>
          </a:xfrm>
          <a:prstGeom prst="rect">
            <a:avLst/>
          </a:prstGeom>
        </p:spPr>
      </p:pic>
      <p:sp>
        <p:nvSpPr>
          <p:cNvPr id="25" name="Rectangle 24">
            <a:extLst>
              <a:ext uri="{FF2B5EF4-FFF2-40B4-BE49-F238E27FC236}">
                <a16:creationId xmlns:a16="http://schemas.microsoft.com/office/drawing/2014/main" xmlns="" id="{6FBDFA86-51D3-4729-B154-79691837280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6885216" cy="6858000"/>
          </a:xfrm>
          <a:prstGeom prst="rect">
            <a:avLst/>
          </a:prstGeom>
          <a:solidFill>
            <a:srgbClr val="7867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0" y="0"/>
            <a:ext cx="6885216" cy="68580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accent5">
                  <a:lumMod val="40000"/>
                  <a:lumOff val="60000"/>
                </a:schemeClr>
              </a:solidFill>
            </a:endParaRPr>
          </a:p>
        </p:txBody>
      </p:sp>
      <p:cxnSp>
        <p:nvCxnSpPr>
          <p:cNvPr id="27" name="Straight Connector 26">
            <a:extLst>
              <a:ext uri="{FF2B5EF4-FFF2-40B4-BE49-F238E27FC236}">
                <a16:creationId xmlns:a16="http://schemas.microsoft.com/office/drawing/2014/main" xmlns="" id="{0F1CE7C6-BE91-42A7-9214-F33FD918C386}"/>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flipV="1">
            <a:off x="762000" y="826324"/>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005449" y="956621"/>
            <a:ext cx="3844847" cy="653806"/>
          </a:xfrm>
          <a:ln w="28575">
            <a:solidFill>
              <a:schemeClr val="bg1"/>
            </a:solidFill>
          </a:ln>
        </p:spPr>
        <p:txBody>
          <a:bodyPr>
            <a:normAutofit fontScale="90000"/>
          </a:bodyPr>
          <a:lstStyle/>
          <a:p>
            <a:r>
              <a:rPr lang="en-US" b="1" dirty="0">
                <a:solidFill>
                  <a:schemeClr val="bg1"/>
                </a:solidFill>
                <a:latin typeface="Calibri" charset="0"/>
                <a:ea typeface="Calibri" charset="0"/>
                <a:cs typeface="Calibri" charset="0"/>
              </a:rPr>
              <a:t>Carrier Screening </a:t>
            </a:r>
          </a:p>
        </p:txBody>
      </p:sp>
      <p:sp>
        <p:nvSpPr>
          <p:cNvPr id="3" name="Content Placeholder 2"/>
          <p:cNvSpPr>
            <a:spLocks noGrp="1"/>
          </p:cNvSpPr>
          <p:nvPr>
            <p:ph idx="1"/>
          </p:nvPr>
        </p:nvSpPr>
        <p:spPr>
          <a:xfrm>
            <a:off x="267639" y="2035748"/>
            <a:ext cx="6349937" cy="3931920"/>
          </a:xfrm>
        </p:spPr>
        <p:txBody>
          <a:bodyPr>
            <a:noAutofit/>
          </a:bodyPr>
          <a:lstStyle/>
          <a:p>
            <a:r>
              <a:rPr lang="en-US" b="1" dirty="0">
                <a:solidFill>
                  <a:schemeClr val="bg1"/>
                </a:solidFill>
              </a:rPr>
              <a:t>Genetic test to see if someone has one copy of the faulty gene</a:t>
            </a:r>
          </a:p>
          <a:p>
            <a:pPr marL="0" indent="0">
              <a:buNone/>
            </a:pPr>
            <a:endParaRPr lang="en-US" b="1" dirty="0">
              <a:solidFill>
                <a:schemeClr val="bg1"/>
              </a:solidFill>
            </a:endParaRPr>
          </a:p>
          <a:p>
            <a:r>
              <a:rPr lang="en-US" b="1" dirty="0">
                <a:solidFill>
                  <a:schemeClr val="bg1"/>
                </a:solidFill>
              </a:rPr>
              <a:t>Identifies those at risk of having an affected child- carriers/carrier couples</a:t>
            </a:r>
          </a:p>
          <a:p>
            <a:endParaRPr lang="en-GB" b="1" dirty="0">
              <a:solidFill>
                <a:schemeClr val="bg1"/>
              </a:solidFill>
            </a:endParaRPr>
          </a:p>
          <a:p>
            <a:r>
              <a:rPr lang="en-US" b="1" dirty="0">
                <a:solidFill>
                  <a:schemeClr val="bg1"/>
                </a:solidFill>
              </a:rPr>
              <a:t>Using saliva sample </a:t>
            </a:r>
          </a:p>
          <a:p>
            <a:endParaRPr lang="en-US" b="1" dirty="0">
              <a:solidFill>
                <a:schemeClr val="bg1"/>
              </a:solidFill>
            </a:endParaRPr>
          </a:p>
        </p:txBody>
      </p:sp>
      <p:pic>
        <p:nvPicPr>
          <p:cNvPr id="11" name="Picture 10"/>
          <p:cNvPicPr>
            <a:picLocks noChangeAspect="1"/>
          </p:cNvPicPr>
          <p:nvPr/>
        </p:nvPicPr>
        <p:blipFill>
          <a:blip r:embed="rId4">
            <a:lum bright="70000" contrast="-70000"/>
            <a:extLst>
              <a:ext uri="{28A0092B-C50C-407E-A947-70E740481C1C}">
                <a14:useLocalDpi xmlns:a14="http://schemas.microsoft.com/office/drawing/2010/main" xmlns="" val="0"/>
              </a:ext>
            </a:extLst>
          </a:blip>
          <a:stretch>
            <a:fillRect/>
          </a:stretch>
        </p:blipFill>
        <p:spPr>
          <a:xfrm>
            <a:off x="65106" y="6548302"/>
            <a:ext cx="940343" cy="256243"/>
          </a:xfrm>
          <a:prstGeom prst="rect">
            <a:avLst/>
          </a:prstGeom>
        </p:spPr>
      </p:pic>
      <p:pic>
        <p:nvPicPr>
          <p:cNvPr id="4" name="Picture 3"/>
          <p:cNvPicPr>
            <a:picLocks noChangeAspect="1"/>
          </p:cNvPicPr>
          <p:nvPr/>
        </p:nvPicPr>
        <p:blipFill>
          <a:blip r:embed="rId5"/>
          <a:stretch>
            <a:fillRect/>
          </a:stretch>
        </p:blipFill>
        <p:spPr>
          <a:xfrm>
            <a:off x="4197063" y="4608122"/>
            <a:ext cx="1157487" cy="1780600"/>
          </a:xfrm>
          <a:prstGeom prst="rect">
            <a:avLst/>
          </a:prstGeom>
          <a:effectLst>
            <a:softEdge rad="127000"/>
          </a:effectLst>
        </p:spPr>
      </p:pic>
      <p:sp>
        <p:nvSpPr>
          <p:cNvPr id="6" name="Triangle 5"/>
          <p:cNvSpPr/>
          <p:nvPr/>
        </p:nvSpPr>
        <p:spPr>
          <a:xfrm rot="18140624">
            <a:off x="5237151" y="917446"/>
            <a:ext cx="5331051" cy="2656264"/>
          </a:xfrm>
          <a:prstGeom prst="triangle">
            <a:avLst>
              <a:gd name="adj" fmla="val 5813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riangle 11"/>
          <p:cNvSpPr/>
          <p:nvPr/>
        </p:nvSpPr>
        <p:spPr>
          <a:xfrm rot="7300830">
            <a:off x="8662319" y="3033424"/>
            <a:ext cx="5331051" cy="2656264"/>
          </a:xfrm>
          <a:prstGeom prst="triangle">
            <a:avLst>
              <a:gd name="adj" fmla="val 5813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9931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500"/>
                                        <p:tgtEl>
                                          <p:spTgt spid="3">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xmlns="" id="{6FBDFA86-51D3-4729-B154-79691837280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6885216" cy="6858000"/>
          </a:xfrm>
          <a:prstGeom prst="rect">
            <a:avLst/>
          </a:prstGeom>
          <a:solidFill>
            <a:srgbClr val="7867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0" y="0"/>
            <a:ext cx="6885216" cy="6858000"/>
          </a:xfrm>
          <a:prstGeom prst="rect">
            <a:avLst/>
          </a:prstGeom>
          <a:solidFill>
            <a:srgbClr val="5691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accent5">
                  <a:lumMod val="40000"/>
                  <a:lumOff val="60000"/>
                </a:schemeClr>
              </a:solidFill>
            </a:endParaRPr>
          </a:p>
        </p:txBody>
      </p:sp>
      <p:pic>
        <p:nvPicPr>
          <p:cNvPr id="7" name="Picture 6"/>
          <p:cNvPicPr>
            <a:picLocks noChangeAspect="1"/>
          </p:cNvPicPr>
          <p:nvPr/>
        </p:nvPicPr>
        <p:blipFill rotWithShape="1">
          <a:blip r:embed="rId3"/>
          <a:srcRect l="4599" t="8525" r="2672" b="8135"/>
          <a:stretch/>
        </p:blipFill>
        <p:spPr>
          <a:xfrm rot="20832912">
            <a:off x="7277730" y="591243"/>
            <a:ext cx="4438221" cy="2453101"/>
          </a:xfrm>
          <a:prstGeom prst="rect">
            <a:avLst/>
          </a:prstGeom>
          <a:effectLst>
            <a:outerShdw blurRad="63500" sx="102000" sy="102000" algn="ctr" rotWithShape="0">
              <a:prstClr val="black">
                <a:alpha val="40000"/>
              </a:prstClr>
            </a:outerShdw>
            <a:softEdge rad="31750"/>
          </a:effectLst>
        </p:spPr>
      </p:pic>
      <p:cxnSp>
        <p:nvCxnSpPr>
          <p:cNvPr id="27" name="Straight Connector 26">
            <a:extLst>
              <a:ext uri="{FF2B5EF4-FFF2-40B4-BE49-F238E27FC236}">
                <a16:creationId xmlns:a16="http://schemas.microsoft.com/office/drawing/2014/main" xmlns="" id="{0F1CE7C6-BE91-42A7-9214-F33FD918C386}"/>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flipV="1">
            <a:off x="762000" y="826324"/>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005449" y="705674"/>
            <a:ext cx="3216683" cy="1205033"/>
          </a:xfrm>
          <a:noFill/>
          <a:ln w="28575">
            <a:solidFill>
              <a:schemeClr val="bg1"/>
            </a:solidFill>
          </a:ln>
        </p:spPr>
        <p:txBody>
          <a:bodyPr>
            <a:normAutofit fontScale="90000"/>
          </a:bodyPr>
          <a:lstStyle/>
          <a:p>
            <a:pPr algn="ctr"/>
            <a:r>
              <a:rPr lang="en-US" sz="4000" b="1" dirty="0">
                <a:solidFill>
                  <a:schemeClr val="bg1"/>
                </a:solidFill>
                <a:latin typeface="Calibri" charset="0"/>
                <a:ea typeface="Calibri" charset="0"/>
                <a:cs typeface="Calibri" charset="0"/>
              </a:rPr>
              <a:t>Options for </a:t>
            </a:r>
            <a:br>
              <a:rPr lang="en-US" sz="4000" b="1" dirty="0">
                <a:solidFill>
                  <a:schemeClr val="bg1"/>
                </a:solidFill>
                <a:latin typeface="Calibri" charset="0"/>
                <a:ea typeface="Calibri" charset="0"/>
                <a:cs typeface="Calibri" charset="0"/>
              </a:rPr>
            </a:br>
            <a:r>
              <a:rPr lang="en-US" sz="4000" b="1" dirty="0">
                <a:solidFill>
                  <a:schemeClr val="bg1"/>
                </a:solidFill>
                <a:latin typeface="Calibri" charset="0"/>
                <a:ea typeface="Calibri" charset="0"/>
                <a:cs typeface="Calibri" charset="0"/>
              </a:rPr>
              <a:t>carrier couples</a:t>
            </a:r>
          </a:p>
        </p:txBody>
      </p:sp>
      <p:sp>
        <p:nvSpPr>
          <p:cNvPr id="3" name="Content Placeholder 2"/>
          <p:cNvSpPr>
            <a:spLocks noGrp="1"/>
          </p:cNvSpPr>
          <p:nvPr>
            <p:ph idx="1"/>
          </p:nvPr>
        </p:nvSpPr>
        <p:spPr>
          <a:xfrm>
            <a:off x="543218" y="1283524"/>
            <a:ext cx="6055874" cy="3931920"/>
          </a:xfrm>
          <a:noFill/>
        </p:spPr>
        <p:txBody>
          <a:bodyPr>
            <a:noAutofit/>
          </a:bodyPr>
          <a:lstStyle/>
          <a:p>
            <a:endParaRPr lang="en-US" b="1" dirty="0">
              <a:solidFill>
                <a:schemeClr val="bg1"/>
              </a:solidFill>
            </a:endParaRPr>
          </a:p>
          <a:p>
            <a:endParaRPr lang="en-US" b="1" dirty="0">
              <a:solidFill>
                <a:schemeClr val="bg1"/>
              </a:solidFill>
            </a:endParaRPr>
          </a:p>
          <a:p>
            <a:r>
              <a:rPr lang="en-US" b="1" dirty="0">
                <a:solidFill>
                  <a:schemeClr val="bg1"/>
                </a:solidFill>
              </a:rPr>
              <a:t>Egg/sperm donation (via IVF)</a:t>
            </a:r>
          </a:p>
          <a:p>
            <a:endParaRPr lang="en-US" b="1" dirty="0">
              <a:solidFill>
                <a:schemeClr val="bg1"/>
              </a:solidFill>
            </a:endParaRPr>
          </a:p>
          <a:p>
            <a:r>
              <a:rPr lang="en-US" b="1" dirty="0">
                <a:solidFill>
                  <a:schemeClr val="bg1"/>
                </a:solidFill>
              </a:rPr>
              <a:t>Prenatal diagnosis</a:t>
            </a:r>
          </a:p>
          <a:p>
            <a:endParaRPr lang="en-US" b="1" dirty="0">
              <a:solidFill>
                <a:schemeClr val="bg1"/>
              </a:solidFill>
            </a:endParaRPr>
          </a:p>
          <a:p>
            <a:r>
              <a:rPr lang="en-US" b="1" dirty="0">
                <a:solidFill>
                  <a:schemeClr val="bg1"/>
                </a:solidFill>
              </a:rPr>
              <a:t>Pre-implantation genetic diagnosis (PGD)</a:t>
            </a:r>
          </a:p>
        </p:txBody>
      </p:sp>
      <p:pic>
        <p:nvPicPr>
          <p:cNvPr id="8" name="Picture 7"/>
          <p:cNvPicPr>
            <a:picLocks noChangeAspect="1"/>
          </p:cNvPicPr>
          <p:nvPr/>
        </p:nvPicPr>
        <p:blipFill rotWithShape="1">
          <a:blip r:embed="rId4">
            <a:extLst>
              <a:ext uri="{BEBA8EAE-BF5A-486C-A8C5-ECC9F3942E4B}">
                <a14:imgProps xmlns:a14="http://schemas.microsoft.com/office/drawing/2010/main" xmlns="">
                  <a14:imgLayer r:embed="rId5">
                    <a14:imgEffect>
                      <a14:backgroundRemoval t="10000" b="99259" l="0" r="90000"/>
                    </a14:imgEffect>
                  </a14:imgLayer>
                </a14:imgProps>
              </a:ext>
              <a:ext uri="{28A0092B-C50C-407E-A947-70E740481C1C}">
                <a14:useLocalDpi xmlns:a14="http://schemas.microsoft.com/office/drawing/2010/main" xmlns="" val="0"/>
              </a:ext>
            </a:extLst>
          </a:blip>
          <a:srcRect t="49539" r="27339"/>
          <a:stretch/>
        </p:blipFill>
        <p:spPr>
          <a:xfrm rot="792112">
            <a:off x="7187207" y="3212011"/>
            <a:ext cx="4619266" cy="3207996"/>
          </a:xfrm>
          <a:prstGeom prst="rect">
            <a:avLst/>
          </a:prstGeom>
        </p:spPr>
      </p:pic>
      <p:pic>
        <p:nvPicPr>
          <p:cNvPr id="11" name="Picture 10"/>
          <p:cNvPicPr>
            <a:picLocks noChangeAspect="1"/>
          </p:cNvPicPr>
          <p:nvPr/>
        </p:nvPicPr>
        <p:blipFill>
          <a:blip r:embed="rId6">
            <a:lum bright="70000" contrast="-70000"/>
            <a:extLst>
              <a:ext uri="{28A0092B-C50C-407E-A947-70E740481C1C}">
                <a14:useLocalDpi xmlns:a14="http://schemas.microsoft.com/office/drawing/2010/main" xmlns="" val="0"/>
              </a:ext>
            </a:extLst>
          </a:blip>
          <a:stretch>
            <a:fillRect/>
          </a:stretch>
        </p:blipFill>
        <p:spPr>
          <a:xfrm>
            <a:off x="65106" y="6548302"/>
            <a:ext cx="940343" cy="256243"/>
          </a:xfrm>
          <a:prstGeom prst="rect">
            <a:avLst/>
          </a:prstGeom>
        </p:spPr>
      </p:pic>
    </p:spTree>
    <p:extLst>
      <p:ext uri="{BB962C8B-B14F-4D97-AF65-F5344CB8AC3E}">
        <p14:creationId xmlns:p14="http://schemas.microsoft.com/office/powerpoint/2010/main" xmlns="" val="3765521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Effect transition="in" filter="fade">
                                      <p:cBhvr>
                                        <p:cTn id="17" dur="500"/>
                                        <p:tgtEl>
                                          <p:spTgt spid="3">
                                            <p:txEl>
                                              <p:pRg st="6" end="6"/>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A9F529C3-C941-49FD-8C67-82F134F64BD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20586029-32A0-47E5-9AEC-AE3ABA6B94D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xmlns="" id="{8C730EAB-A532-4295-A302-FB4B90DB9F5E}"/>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6079958" y="1143000"/>
            <a:ext cx="0" cy="4572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09727" y="6515100"/>
            <a:ext cx="1090575" cy="297181"/>
          </a:xfrm>
          <a:prstGeom prst="rect">
            <a:avLst/>
          </a:prstGeom>
        </p:spPr>
      </p:pic>
      <p:sp>
        <p:nvSpPr>
          <p:cNvPr id="2" name="Rectangle 1"/>
          <p:cNvSpPr/>
          <p:nvPr/>
        </p:nvSpPr>
        <p:spPr>
          <a:xfrm>
            <a:off x="5650992" y="822960"/>
            <a:ext cx="1188720" cy="50840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rotWithShape="1">
          <a:blip r:embed="rId4">
            <a:extLst>
              <a:ext uri="{28A0092B-C50C-407E-A947-70E740481C1C}">
                <a14:useLocalDpi xmlns:a14="http://schemas.microsoft.com/office/drawing/2010/main" xmlns="" val="0"/>
              </a:ext>
            </a:extLst>
          </a:blip>
          <a:srcRect l="8905" t="133" r="1" b="11134"/>
          <a:stretch/>
        </p:blipFill>
        <p:spPr>
          <a:xfrm>
            <a:off x="477012" y="480060"/>
            <a:ext cx="3632886" cy="5897880"/>
          </a:xfrm>
          <a:prstGeom prst="rect">
            <a:avLst/>
          </a:prstGeom>
        </p:spPr>
      </p:pic>
      <p:sp>
        <p:nvSpPr>
          <p:cNvPr id="15" name="Rectangle 14"/>
          <p:cNvSpPr/>
          <p:nvPr/>
        </p:nvSpPr>
        <p:spPr>
          <a:xfrm>
            <a:off x="4105940" y="480060"/>
            <a:ext cx="7609048" cy="589788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itle 1"/>
          <p:cNvSpPr txBox="1">
            <a:spLocks/>
          </p:cNvSpPr>
          <p:nvPr/>
        </p:nvSpPr>
        <p:spPr>
          <a:xfrm>
            <a:off x="4400797" y="1630016"/>
            <a:ext cx="6783939" cy="1720629"/>
          </a:xfrm>
          <a:prstGeom prst="rect">
            <a:avLst/>
          </a:prstGeom>
          <a:ln w="28575">
            <a:solidFill>
              <a:schemeClr val="bg1"/>
            </a:solidFill>
          </a:ln>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b="1" dirty="0">
                <a:solidFill>
                  <a:schemeClr val="bg1"/>
                </a:solidFill>
                <a:effectLst>
                  <a:outerShdw blurRad="50800" dist="38100" dir="16200000" rotWithShape="0">
                    <a:prstClr val="black">
                      <a:alpha val="40000"/>
                    </a:prstClr>
                  </a:outerShdw>
                </a:effectLst>
                <a:latin typeface="Calibri" charset="0"/>
                <a:ea typeface="Calibri" charset="0"/>
                <a:cs typeface="Calibri" charset="0"/>
              </a:rPr>
              <a:t>The UK community is </a:t>
            </a:r>
            <a:r>
              <a:rPr lang="en-US" b="1" u="sng" dirty="0">
                <a:solidFill>
                  <a:schemeClr val="bg1"/>
                </a:solidFill>
                <a:effectLst>
                  <a:outerShdw blurRad="50800" dist="38100" dir="16200000" rotWithShape="0">
                    <a:prstClr val="black">
                      <a:alpha val="40000"/>
                    </a:prstClr>
                  </a:outerShdw>
                </a:effectLst>
                <a:latin typeface="Calibri" charset="0"/>
                <a:ea typeface="Calibri" charset="0"/>
                <a:cs typeface="Calibri" charset="0"/>
              </a:rPr>
              <a:t>far</a:t>
            </a:r>
            <a:r>
              <a:rPr lang="en-US" b="1" dirty="0">
                <a:solidFill>
                  <a:schemeClr val="bg1"/>
                </a:solidFill>
                <a:effectLst>
                  <a:outerShdw blurRad="50800" dist="38100" dir="16200000" rotWithShape="0">
                    <a:prstClr val="black">
                      <a:alpha val="40000"/>
                    </a:prstClr>
                  </a:outerShdw>
                </a:effectLst>
                <a:latin typeface="Calibri" charset="0"/>
                <a:ea typeface="Calibri" charset="0"/>
                <a:cs typeface="Calibri" charset="0"/>
              </a:rPr>
              <a:t> behind</a:t>
            </a:r>
          </a:p>
        </p:txBody>
      </p:sp>
      <p:sp>
        <p:nvSpPr>
          <p:cNvPr id="17" name="Content Placeholder 2"/>
          <p:cNvSpPr txBox="1">
            <a:spLocks/>
          </p:cNvSpPr>
          <p:nvPr/>
        </p:nvSpPr>
        <p:spPr>
          <a:xfrm>
            <a:off x="4715289" y="4127361"/>
            <a:ext cx="6390349" cy="1002947"/>
          </a:xfrm>
          <a:prstGeom prst="rect">
            <a:avLst/>
          </a:prstGeom>
          <a:solidFill>
            <a:srgbClr val="23408F"/>
          </a:solidFill>
          <a:ln>
            <a:noFill/>
          </a:ln>
          <a:effectLst>
            <a:outerShdw blurRad="63500" sx="102000" sy="102000" algn="ctr" rotWithShape="0">
              <a:prstClr val="black">
                <a:alpha val="40000"/>
              </a:prstClr>
            </a:outerShdw>
          </a:effectLst>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US" sz="3200" b="1" dirty="0">
                <a:solidFill>
                  <a:schemeClr val="bg1"/>
                </a:solidFill>
              </a:rPr>
              <a:t>Children are still born with entirely preventable conditions </a:t>
            </a:r>
          </a:p>
        </p:txBody>
      </p:sp>
    </p:spTree>
    <p:extLst>
      <p:ext uri="{BB962C8B-B14F-4D97-AF65-F5344CB8AC3E}">
        <p14:creationId xmlns:p14="http://schemas.microsoft.com/office/powerpoint/2010/main" xmlns="" val="1109857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824E787C0A48F43B475B43618B2BE13" ma:contentTypeVersion="8" ma:contentTypeDescription="Create a new document." ma:contentTypeScope="" ma:versionID="4e9ef030890ee52a4f5beb0614af82b4">
  <xsd:schema xmlns:xsd="http://www.w3.org/2001/XMLSchema" xmlns:xs="http://www.w3.org/2001/XMLSchema" xmlns:p="http://schemas.microsoft.com/office/2006/metadata/properties" xmlns:ns2="b9658088-1bff-4227-b4fd-38fe14c5a12d" xmlns:ns3="c6615e63-6123-4f72-b9f9-698d4c9d5a2c" targetNamespace="http://schemas.microsoft.com/office/2006/metadata/properties" ma:root="true" ma:fieldsID="d4fc572bca3d2b3433873c1d3d2c3646" ns2:_="" ns3:_="">
    <xsd:import namespace="b9658088-1bff-4227-b4fd-38fe14c5a12d"/>
    <xsd:import namespace="c6615e63-6123-4f72-b9f9-698d4c9d5a2c"/>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9658088-1bff-4227-b4fd-38fe14c5a12d"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6615e63-6123-4f72-b9f9-698d4c9d5a2c"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MediaServiceAutoTags" ma:internalName="MediaServiceAutoTags" ma:readOnly="true">
      <xsd:simpleType>
        <xsd:restriction base="dms:Text"/>
      </xsd:simpleType>
    </xsd:element>
    <xsd:element name="MediaServiceLocation" ma:index="14" nillable="true" ma:displayName="MediaServiceLoca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8BFBE5A-4B51-4B7E-A8C8-0879187ABBB1}">
  <ds:schemaRefs>
    <ds:schemaRef ds:uri="http://schemas.microsoft.com/sharepoint/v3/contenttype/forms"/>
  </ds:schemaRefs>
</ds:datastoreItem>
</file>

<file path=customXml/itemProps2.xml><?xml version="1.0" encoding="utf-8"?>
<ds:datastoreItem xmlns:ds="http://schemas.openxmlformats.org/officeDocument/2006/customXml" ds:itemID="{C9EBC4D0-8844-4176-9721-8BC4ACAAECB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9658088-1bff-4227-b4fd-38fe14c5a12d"/>
    <ds:schemaRef ds:uri="c6615e63-6123-4f72-b9f9-698d4c9d5a2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2899</TotalTime>
  <Words>1917</Words>
  <Application>Microsoft Office PowerPoint</Application>
  <PresentationFormat>Custom</PresentationFormat>
  <Paragraphs>196</Paragraphs>
  <Slides>14</Slides>
  <Notes>13</Notes>
  <HiddenSlides>0</HiddenSlides>
  <MMClips>0</MMClip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Office Theme</vt:lpstr>
      <vt:lpstr>Slide 1</vt:lpstr>
      <vt:lpstr>Slide 2</vt:lpstr>
      <vt:lpstr>Slide 3</vt:lpstr>
      <vt:lpstr>Slide 4</vt:lpstr>
      <vt:lpstr>Slide 5</vt:lpstr>
      <vt:lpstr>Slide 6</vt:lpstr>
      <vt:lpstr>Carrier Screening </vt:lpstr>
      <vt:lpstr>Options for  carrier couples</vt:lpstr>
      <vt:lpstr>Slide 9</vt:lpstr>
      <vt:lpstr>The Solution</vt:lpstr>
      <vt:lpstr>Slide 11</vt:lpstr>
      <vt:lpstr>Slide 12</vt:lpstr>
      <vt:lpstr>Get Involved?</vt:lpstr>
      <vt:lpstr>Slide 14</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Aviva Lewis</dc:creator>
  <cp:lastModifiedBy>stzc01</cp:lastModifiedBy>
  <cp:revision>87</cp:revision>
  <dcterms:created xsi:type="dcterms:W3CDTF">2018-01-17T14:37:43Z</dcterms:created>
  <dcterms:modified xsi:type="dcterms:W3CDTF">2018-02-06T13:02:05Z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0x0101002824E787C0A48F43B475B43618B2BE13</vt:lpwstr>
  </property>
</Properties>
</file>