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712" r:id="rId3"/>
  </p:sldMasterIdLst>
  <p:sldIdLst>
    <p:sldId id="324" r:id="rId4"/>
    <p:sldId id="325" r:id="rId5"/>
    <p:sldId id="301" r:id="rId6"/>
    <p:sldId id="303" r:id="rId7"/>
    <p:sldId id="316" r:id="rId8"/>
    <p:sldId id="260" r:id="rId9"/>
    <p:sldId id="293" r:id="rId10"/>
    <p:sldId id="269" r:id="rId11"/>
    <p:sldId id="322" r:id="rId12"/>
    <p:sldId id="263" r:id="rId13"/>
    <p:sldId id="294" r:id="rId14"/>
    <p:sldId id="298" r:id="rId15"/>
    <p:sldId id="262" r:id="rId16"/>
    <p:sldId id="290" r:id="rId17"/>
    <p:sldId id="291" r:id="rId18"/>
    <p:sldId id="292" r:id="rId19"/>
    <p:sldId id="267" r:id="rId20"/>
    <p:sldId id="305" r:id="rId21"/>
    <p:sldId id="326" r:id="rId22"/>
    <p:sldId id="317" r:id="rId23"/>
    <p:sldId id="309" r:id="rId24"/>
    <p:sldId id="302" r:id="rId25"/>
    <p:sldId id="296" r:id="rId26"/>
    <p:sldId id="327" r:id="rId27"/>
    <p:sldId id="307" r:id="rId28"/>
    <p:sldId id="320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CC66FF"/>
    <a:srgbClr val="7DB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6980"/>
  </p:normalViewPr>
  <p:slideViewPr>
    <p:cSldViewPr snapToGrid="0" snapToObjects="1">
      <p:cViewPr varScale="1">
        <p:scale>
          <a:sx n="95" d="100"/>
          <a:sy n="95" d="100"/>
        </p:scale>
        <p:origin x="606" y="84"/>
      </p:cViewPr>
      <p:guideLst>
        <p:guide orient="horz" pos="373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11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860" y="1386237"/>
            <a:ext cx="7772400" cy="1102519"/>
          </a:xfrm>
        </p:spPr>
        <p:txBody>
          <a:bodyPr/>
          <a:lstStyle/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986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2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8" name="Picture 7" descr="icons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"/>
              <a:stretch>
                <a:fillRect/>
              </a:stretch>
            </p:blipFill>
          </mc:Choice>
          <mc:Fallback>
            <p:blipFill>
              <a:blip r:embed="rId2"/>
              <a:stretch>
                <a:fillRect/>
              </a:stretch>
            </p:blipFill>
          </mc:Fallback>
        </mc:AlternateContent>
        <p:spPr>
          <a:xfrm>
            <a:off x="7772401" y="151854"/>
            <a:ext cx="914399" cy="57855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 numCol="1" spcCol="360000">
            <a:normAutofit/>
          </a:bodyPr>
          <a:lstStyle>
            <a:lvl1pPr marL="136922" indent="-136922">
              <a:spcAft>
                <a:spcPts val="450"/>
              </a:spcAft>
              <a:buClr>
                <a:srgbClr val="E26701"/>
              </a:buClr>
              <a:buSzPct val="120000"/>
              <a:buFont typeface="Arial" pitchFamily="34" charset="0"/>
              <a:buChar char="•"/>
              <a:defRPr sz="1200">
                <a:latin typeface="Arial" pitchFamily="34" charset="0"/>
                <a:cs typeface="Arial" pitchFamily="34" charset="0"/>
              </a:defRPr>
            </a:lvl1pPr>
            <a:lvl2pPr marL="136922" indent="-136922">
              <a:buFont typeface="Arial" pitchFamily="34" charset="0"/>
              <a:buChar char="•"/>
              <a:defRPr sz="1200"/>
            </a:lvl2pPr>
            <a:lvl3pPr marL="136922" indent="-136922">
              <a:spcAft>
                <a:spcPts val="450"/>
              </a:spcAft>
              <a:buFont typeface="Arial" pitchFamily="34" charset="0"/>
              <a:buChar char="•"/>
              <a:defRPr sz="1200"/>
            </a:lvl3pPr>
            <a:lvl4pPr marL="136922" indent="-136922">
              <a:spcAft>
                <a:spcPts val="450"/>
              </a:spcAft>
              <a:buFont typeface="Arial" pitchFamily="34" charset="0"/>
              <a:buChar char="•"/>
              <a:defRPr sz="1200"/>
            </a:lvl4pPr>
            <a:lvl5pPr marL="136922" indent="-136922">
              <a:spcAft>
                <a:spcPts val="450"/>
              </a:spcAft>
              <a:buFont typeface="Arial" pitchFamily="34" charset="0"/>
              <a:buChar char="•"/>
              <a:defRPr sz="1200"/>
            </a:lvl5pPr>
            <a:lvl6pPr marL="267891" indent="-130969">
              <a:spcAft>
                <a:spcPts val="450"/>
              </a:spcAft>
              <a:buClr>
                <a:srgbClr val="E26701"/>
              </a:buClr>
              <a:buSzPct val="120000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6pPr>
            <a:lvl7pPr marL="404813" indent="-136922">
              <a:spcAft>
                <a:spcPts val="450"/>
              </a:spcAft>
              <a:buClr>
                <a:srgbClr val="E26701"/>
              </a:buClr>
              <a:buSzPct val="120000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7pPr>
            <a:lvl8pPr marL="470297" indent="-136922">
              <a:spcAft>
                <a:spcPts val="450"/>
              </a:spcAft>
              <a:buClr>
                <a:srgbClr val="E26701"/>
              </a:buClr>
              <a:buSzPct val="120000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5"/>
            <a:r>
              <a:rPr lang="en-US" dirty="0"/>
              <a:t>Second level</a:t>
            </a:r>
          </a:p>
          <a:p>
            <a:pPr lvl="6"/>
            <a:r>
              <a:rPr lang="en-US" dirty="0"/>
              <a:t>Third level</a:t>
            </a:r>
          </a:p>
          <a:p>
            <a:pPr lvl="7"/>
            <a:r>
              <a:rPr lang="en-US" dirty="0"/>
              <a:t>Fourth level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622767" y="4794001"/>
            <a:ext cx="5146740" cy="215605"/>
          </a:xfrm>
        </p:spPr>
        <p:txBody>
          <a:bodyPr>
            <a:normAutofit/>
          </a:bodyPr>
          <a:lstStyle>
            <a:lvl1pPr algn="r">
              <a:buNone/>
              <a:defRPr sz="6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18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3" name="Picture 12" descr="icons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15048" y="1142267"/>
            <a:ext cx="3427458" cy="2168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62119" y="2885286"/>
            <a:ext cx="5000896" cy="777990"/>
          </a:xfrm>
        </p:spPr>
        <p:txBody>
          <a:bodyPr>
            <a:normAutofit/>
          </a:bodyPr>
          <a:lstStyle>
            <a:lvl1pPr algn="r"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First line can go here</a:t>
            </a:r>
            <a:br>
              <a:rPr lang="en-US" dirty="0"/>
            </a:br>
            <a:r>
              <a:rPr lang="en-US" dirty="0"/>
              <a:t>Second line can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7744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99957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8" name="Picture 7" descr="icons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"/>
              <a:stretch>
                <a:fillRect/>
              </a:stretch>
            </p:blipFill>
          </mc:Choice>
          <mc:Fallback>
            <p:blipFill>
              <a:blip r:embed="rId2"/>
              <a:stretch>
                <a:fillRect/>
              </a:stretch>
            </p:blipFill>
          </mc:Fallback>
        </mc:AlternateContent>
        <p:spPr>
          <a:xfrm>
            <a:off x="775870" y="345994"/>
            <a:ext cx="3427458" cy="2168606"/>
          </a:xfrm>
          <a:prstGeom prst="rect">
            <a:avLst/>
          </a:prstGeom>
        </p:spPr>
      </p:pic>
      <p:pic>
        <p:nvPicPr>
          <p:cNvPr id="9" name="Picture 8" descr="Monmouth Partners Colour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2" y="3278854"/>
            <a:ext cx="2594407" cy="59069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2999574"/>
            <a:ext cx="9144000" cy="53247"/>
          </a:xfrm>
          <a:prstGeom prst="rect">
            <a:avLst/>
          </a:prstGeom>
          <a:solidFill>
            <a:srgbClr val="FF6600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Date Placeholder 10"/>
          <p:cNvSpPr txBox="1">
            <a:spLocks/>
          </p:cNvSpPr>
          <p:nvPr userDrawn="1"/>
        </p:nvSpPr>
        <p:spPr>
          <a:xfrm>
            <a:off x="6618525" y="4376537"/>
            <a:ext cx="2133600" cy="67226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bg1"/>
                </a:solidFill>
                <a:latin typeface="Futura"/>
              </a:defRPr>
            </a:lvl1pPr>
          </a:lstStyle>
          <a:p>
            <a:pPr defTabSz="342900">
              <a:defRPr/>
            </a:pPr>
            <a:r>
              <a:rPr lang="fr-FR" sz="675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53 Chandos Place</a:t>
            </a:r>
            <a:br>
              <a:rPr lang="fr-FR" sz="675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fr-FR" sz="675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Covent</a:t>
            </a:r>
            <a:r>
              <a:rPr lang="fr-FR" sz="675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 Garden</a:t>
            </a:r>
            <a:br>
              <a:rPr lang="fr-FR" sz="675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fr-FR" sz="675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London WC2N 4HS</a:t>
            </a:r>
          </a:p>
          <a:p>
            <a:pPr defTabSz="342900">
              <a:defRPr/>
            </a:pPr>
            <a:endParaRPr lang="fr-FR" sz="675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342900">
              <a:defRPr/>
            </a:pPr>
            <a:r>
              <a:rPr lang="fr-FR" sz="675" dirty="0">
                <a:solidFill>
                  <a:srgbClr val="E26701"/>
                </a:solidFill>
                <a:latin typeface="Arial" pitchFamily="34" charset="0"/>
                <a:cs typeface="Arial" pitchFamily="34" charset="0"/>
              </a:rPr>
              <a:t>T </a:t>
            </a:r>
            <a:r>
              <a:rPr lang="fr-FR" sz="675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+44 (0) 207 578 9355</a:t>
            </a:r>
            <a:br>
              <a:rPr lang="fr-FR" sz="675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fr-FR" sz="675" dirty="0">
                <a:solidFill>
                  <a:srgbClr val="E26701"/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fr-FR" sz="675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+44 (0) 7771 770049</a:t>
            </a:r>
          </a:p>
          <a:p>
            <a:pPr defTabSz="342900">
              <a:defRPr/>
            </a:pPr>
            <a:endParaRPr lang="fr-FR" sz="675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342900">
              <a:defRPr/>
            </a:pPr>
            <a:r>
              <a:rPr lang="fr-FR" sz="675" dirty="0">
                <a:solidFill>
                  <a:srgbClr val="E26701"/>
                </a:solidFill>
                <a:latin typeface="Arial" pitchFamily="34" charset="0"/>
                <a:cs typeface="Arial" pitchFamily="34" charset="0"/>
              </a:rPr>
              <a:t>www.monmouthpartners.com</a:t>
            </a:r>
          </a:p>
          <a:p>
            <a:pPr defTabSz="342900">
              <a:defRPr/>
            </a:pPr>
            <a:endParaRPr lang="fr-FR" sz="675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342900">
              <a:defRPr/>
            </a:pPr>
            <a:endParaRPr lang="fr-FR" sz="675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342900">
              <a:defRPr/>
            </a:pPr>
            <a:endParaRPr lang="fr-FR" sz="675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342900">
              <a:defRPr/>
            </a:pPr>
            <a:endParaRPr lang="fr-FR" sz="675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342900">
              <a:defRPr/>
            </a:pPr>
            <a:endParaRPr lang="en-GB" sz="675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22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5326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811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309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180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43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53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78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7392"/>
            <a:ext cx="8474268" cy="31339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394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2941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294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8" name="Picture 7" descr="icons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"/>
              <a:stretch>
                <a:fillRect/>
              </a:stretch>
            </p:blipFill>
          </mc:Choice>
          <mc:Fallback>
            <p:blipFill>
              <a:blip r:embed="rId2"/>
              <a:stretch>
                <a:fillRect/>
              </a:stretch>
            </p:blipFill>
          </mc:Fallback>
        </mc:AlternateContent>
        <p:spPr>
          <a:xfrm>
            <a:off x="7772401" y="151854"/>
            <a:ext cx="914399" cy="57855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622767" y="4794001"/>
            <a:ext cx="5146740" cy="215605"/>
          </a:xfrm>
        </p:spPr>
        <p:txBody>
          <a:bodyPr>
            <a:normAutofit/>
          </a:bodyPr>
          <a:lstStyle>
            <a:lvl1pPr algn="r">
              <a:buNone/>
              <a:defRPr sz="6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369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226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717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502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8163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38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6" y="195263"/>
            <a:ext cx="6842125" cy="432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>
                <a:solidFill>
                  <a:srgbClr val="781D7D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897731"/>
            <a:ext cx="8642350" cy="3401616"/>
          </a:xfrm>
          <a:prstGeom prst="rect">
            <a:avLst/>
          </a:prstGeom>
        </p:spPr>
        <p:txBody>
          <a:bodyPr/>
          <a:lstStyle>
            <a:lvl1pPr>
              <a:buClr>
                <a:srgbClr val="A4D620"/>
              </a:buClr>
              <a:defRPr sz="1500"/>
            </a:lvl1pPr>
            <a:lvl2pPr marL="557213" indent="-214313">
              <a:buClr>
                <a:srgbClr val="A4D620"/>
              </a:buClr>
              <a:buSzPct val="90000"/>
              <a:buFont typeface="Courier New" panose="02070309020205020404" pitchFamily="49" charset="0"/>
              <a:buChar char="o"/>
              <a:defRPr sz="1350" baseline="0"/>
            </a:lvl2pPr>
            <a:lvl3pPr>
              <a:buClr>
                <a:srgbClr val="A4D620"/>
              </a:buClr>
              <a:defRPr sz="1200"/>
            </a:lvl3pPr>
            <a:lvl4pPr>
              <a:buClr>
                <a:srgbClr val="A4D620"/>
              </a:buClr>
              <a:defRPr sz="1200"/>
            </a:lvl4pPr>
            <a:lvl5pPr>
              <a:buClr>
                <a:srgbClr val="A4D620"/>
              </a:buClr>
              <a:defRPr sz="1200" baseline="0"/>
            </a:lvl5pPr>
          </a:lstStyle>
          <a:p>
            <a:pPr lvl="0"/>
            <a:r>
              <a:rPr lang="en-US" dirty="0"/>
              <a:t>Click to add text (size 20)</a:t>
            </a:r>
          </a:p>
          <a:p>
            <a:pPr lvl="1"/>
            <a:r>
              <a:rPr lang="en-US" dirty="0"/>
              <a:t>Text (size 18)</a:t>
            </a:r>
          </a:p>
          <a:p>
            <a:pPr lvl="2"/>
            <a:r>
              <a:rPr lang="en-US" dirty="0"/>
              <a:t>Text (size 16)</a:t>
            </a:r>
          </a:p>
          <a:p>
            <a:pPr lvl="3"/>
            <a:r>
              <a:rPr lang="en-US" dirty="0"/>
              <a:t>Text (size 16)</a:t>
            </a:r>
          </a:p>
          <a:p>
            <a:pPr lvl="4"/>
            <a:r>
              <a:rPr lang="en-US" dirty="0"/>
              <a:t>Text, never smaller than 16</a:t>
            </a:r>
          </a:p>
        </p:txBody>
      </p:sp>
    </p:spTree>
    <p:extLst>
      <p:ext uri="{BB962C8B-B14F-4D97-AF65-F5344CB8AC3E}">
        <p14:creationId xmlns:p14="http://schemas.microsoft.com/office/powerpoint/2010/main" val="388675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140" y="1135884"/>
            <a:ext cx="8229600" cy="857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502" y="217289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140" y="215665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0825" y="843558"/>
            <a:ext cx="8641655" cy="3456384"/>
          </a:xfrm>
          <a:prstGeom prst="rect">
            <a:avLst/>
          </a:prstGeom>
        </p:spPr>
        <p:txBody>
          <a:bodyPr/>
          <a:lstStyle>
            <a:lvl1pPr>
              <a:defRPr sz="2250" baseline="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6" y="195263"/>
            <a:ext cx="6842125" cy="432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>
                <a:solidFill>
                  <a:srgbClr val="781D7D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40343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0825" y="899100"/>
            <a:ext cx="4129088" cy="33611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350"/>
            </a:lvl1pPr>
            <a:lvl2pPr>
              <a:buClr>
                <a:schemeClr val="accent1"/>
              </a:buClr>
              <a:defRPr sz="1350"/>
            </a:lvl2pPr>
            <a:lvl3pPr>
              <a:buClr>
                <a:schemeClr val="accent1"/>
              </a:buClr>
              <a:defRPr sz="1350"/>
            </a:lvl3pPr>
            <a:lvl4pPr>
              <a:buClr>
                <a:schemeClr val="accent1"/>
              </a:buClr>
              <a:defRPr sz="1350"/>
            </a:lvl4pPr>
            <a:lvl5pPr>
              <a:buClr>
                <a:schemeClr val="accent1"/>
              </a:buCl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add text (size 20)</a:t>
            </a:r>
          </a:p>
          <a:p>
            <a:pPr lvl="1"/>
            <a:r>
              <a:rPr lang="en-US" dirty="0"/>
              <a:t>Text (size 18)</a:t>
            </a:r>
          </a:p>
          <a:p>
            <a:pPr lvl="2"/>
            <a:r>
              <a:rPr lang="en-US" dirty="0"/>
              <a:t>Text (size 16)</a:t>
            </a:r>
          </a:p>
          <a:p>
            <a:pPr lvl="3"/>
            <a:r>
              <a:rPr lang="en-US" dirty="0"/>
              <a:t>Text (size 16)</a:t>
            </a:r>
          </a:p>
          <a:p>
            <a:pPr lvl="4"/>
            <a:r>
              <a:rPr lang="en-US" dirty="0"/>
              <a:t>Text, never smaller than 16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4008" y="899100"/>
            <a:ext cx="4129087" cy="336113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350"/>
            </a:lvl1pPr>
            <a:lvl2pPr>
              <a:buClr>
                <a:schemeClr val="accent1"/>
              </a:buClr>
              <a:defRPr sz="1350"/>
            </a:lvl2pPr>
            <a:lvl3pPr>
              <a:buClr>
                <a:schemeClr val="accent1"/>
              </a:buClr>
              <a:defRPr sz="1350"/>
            </a:lvl3pPr>
            <a:lvl4pPr>
              <a:buClr>
                <a:schemeClr val="accent1"/>
              </a:buClr>
              <a:defRPr sz="1350"/>
            </a:lvl4pPr>
            <a:lvl5pPr>
              <a:buClr>
                <a:schemeClr val="accent1"/>
              </a:buCl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add text (size 20)</a:t>
            </a:r>
          </a:p>
          <a:p>
            <a:pPr lvl="1"/>
            <a:r>
              <a:rPr lang="en-US" dirty="0"/>
              <a:t>Text (size 18)</a:t>
            </a:r>
          </a:p>
          <a:p>
            <a:pPr lvl="2"/>
            <a:r>
              <a:rPr lang="en-US" dirty="0"/>
              <a:t>Text (size 16)</a:t>
            </a:r>
          </a:p>
          <a:p>
            <a:pPr lvl="3"/>
            <a:r>
              <a:rPr lang="en-US" dirty="0"/>
              <a:t>Text (size 16)</a:t>
            </a:r>
          </a:p>
          <a:p>
            <a:pPr lvl="4"/>
            <a:r>
              <a:rPr lang="en-US" dirty="0"/>
              <a:t>Text, never smaller than 16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6" y="195263"/>
            <a:ext cx="6842125" cy="432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1">
                <a:solidFill>
                  <a:srgbClr val="781D7D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52053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991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E41A-380F-4C05-8AEE-5F4F15C8BB9B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EFF4-075E-4E22-B134-733A48185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187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E41A-380F-4C05-8AEE-5F4F15C8BB9B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EFF4-075E-4E22-B134-733A48185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678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E41A-380F-4C05-8AEE-5F4F15C8BB9B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EFF4-075E-4E22-B134-733A48185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251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E41A-380F-4C05-8AEE-5F4F15C8BB9B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EFF4-075E-4E22-B134-733A48185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429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E41A-380F-4C05-8AEE-5F4F15C8BB9B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EFF4-075E-4E22-B134-733A48185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176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E41A-380F-4C05-8AEE-5F4F15C8BB9B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EFF4-075E-4E22-B134-733A48185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701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E41A-380F-4C05-8AEE-5F4F15C8BB9B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EFF4-075E-4E22-B134-733A48185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2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87486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9068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32732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05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E41A-380F-4C05-8AEE-5F4F15C8BB9B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EFF4-075E-4E22-B134-733A48185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36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E41A-380F-4C05-8AEE-5F4F15C8BB9B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EFF4-075E-4E22-B134-733A48185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139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E41A-380F-4C05-8AEE-5F4F15C8BB9B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EFF4-075E-4E22-B134-733A48185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589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E41A-380F-4C05-8AEE-5F4F15C8BB9B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EFF4-075E-4E22-B134-733A48185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30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E41A-380F-4C05-8AEE-5F4F15C8BB9B}" type="datetimeFigureOut">
              <a:rPr lang="en-GB" smtClean="0"/>
              <a:t>11/12/2017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EFF4-075E-4E22-B134-733A481855B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69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E41A-380F-4C05-8AEE-5F4F15C8BB9B}" type="datetimeFigureOut">
              <a:rPr lang="en-GB" smtClean="0"/>
              <a:t>11/12/2017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EFF4-075E-4E22-B134-733A481855B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534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99957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8" name="Picture 7" descr="icons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"/>
              <a:stretch>
                <a:fillRect/>
              </a:stretch>
            </p:blipFill>
          </mc:Choice>
          <mc:Fallback>
            <p:blipFill>
              <a:blip r:embed="rId2"/>
              <a:stretch>
                <a:fillRect/>
              </a:stretch>
            </p:blipFill>
          </mc:Fallback>
        </mc:AlternateContent>
        <p:spPr>
          <a:xfrm>
            <a:off x="775870" y="345994"/>
            <a:ext cx="3427458" cy="2168606"/>
          </a:xfrm>
          <a:prstGeom prst="rect">
            <a:avLst/>
          </a:prstGeom>
        </p:spPr>
      </p:pic>
      <p:pic>
        <p:nvPicPr>
          <p:cNvPr id="9" name="Picture 8" descr="Monmouth Partners Colour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205987" y="3750557"/>
            <a:ext cx="3449586" cy="78539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2999574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9921" y="1728455"/>
            <a:ext cx="5593095" cy="777990"/>
          </a:xfrm>
        </p:spPr>
        <p:txBody>
          <a:bodyPr>
            <a:normAutofit/>
          </a:bodyPr>
          <a:lstStyle>
            <a:lvl1pPr algn="r"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First line can go here</a:t>
            </a:r>
            <a:br>
              <a:rPr lang="en-US" dirty="0"/>
            </a:br>
            <a:r>
              <a:rPr lang="en-US" dirty="0"/>
              <a:t>Second line can go here</a:t>
            </a:r>
            <a:endParaRPr lang="en-GB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622887" y="2527664"/>
            <a:ext cx="2133600" cy="273844"/>
          </a:xfr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8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8" name="Picture 7" descr="icons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"/>
              <a:stretch>
                <a:fillRect/>
              </a:stretch>
            </p:blipFill>
          </mc:Choice>
          <mc:Fallback>
            <p:blipFill>
              <a:blip r:embed="rId2"/>
              <a:stretch>
                <a:fillRect/>
              </a:stretch>
            </p:blipFill>
          </mc:Fallback>
        </mc:AlternateContent>
        <p:spPr>
          <a:xfrm>
            <a:off x="7772401" y="151854"/>
            <a:ext cx="914399" cy="57855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622767" y="4794001"/>
            <a:ext cx="5146740" cy="215605"/>
          </a:xfrm>
        </p:spPr>
        <p:txBody>
          <a:bodyPr>
            <a:normAutofit/>
          </a:bodyPr>
          <a:lstStyle>
            <a:lvl1pPr algn="r">
              <a:buNone/>
              <a:defRPr sz="6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36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5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8" name="Picture 7" descr="icons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"/>
              <a:stretch>
                <a:fillRect/>
              </a:stretch>
            </p:blipFill>
          </mc:Choice>
          <mc:Fallback>
            <p:blipFill>
              <a:blip r:embed="rId2"/>
              <a:stretch>
                <a:fillRect/>
              </a:stretch>
            </p:blipFill>
          </mc:Fallback>
        </mc:AlternateContent>
        <p:spPr>
          <a:xfrm>
            <a:off x="7772401" y="151854"/>
            <a:ext cx="914399" cy="57855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905197"/>
            <a:ext cx="9144000" cy="53247"/>
          </a:xfrm>
          <a:prstGeom prst="rect">
            <a:avLst/>
          </a:prstGeom>
          <a:solidFill>
            <a:srgbClr val="E3973F"/>
          </a:solidFill>
          <a:ln>
            <a:solidFill>
              <a:srgbClr val="E281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7" y="134130"/>
            <a:ext cx="7171509" cy="596279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4838" cy="3394472"/>
          </a:xfrm>
        </p:spPr>
        <p:txBody>
          <a:bodyPr numCol="2" spcCol="360000">
            <a:normAutofit/>
          </a:bodyPr>
          <a:lstStyle>
            <a:lvl1pPr marL="0" indent="0">
              <a:spcAft>
                <a:spcPts val="45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spcAft>
                <a:spcPts val="450"/>
              </a:spcAft>
              <a:buNone/>
              <a:defRPr sz="1200"/>
            </a:lvl3pPr>
            <a:lvl4pPr marL="0" indent="0">
              <a:spcAft>
                <a:spcPts val="450"/>
              </a:spcAft>
              <a:buNone/>
              <a:defRPr sz="1200"/>
            </a:lvl4pPr>
            <a:lvl5pPr marL="0" indent="0">
              <a:spcAft>
                <a:spcPts val="45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622767" y="4794001"/>
            <a:ext cx="5146740" cy="215605"/>
          </a:xfrm>
        </p:spPr>
        <p:txBody>
          <a:bodyPr>
            <a:normAutofit/>
          </a:bodyPr>
          <a:lstStyle>
            <a:lvl1pPr algn="r">
              <a:buNone/>
              <a:defRPr sz="6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136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7-01-18 at 15.53.20.png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3964" y="0"/>
            <a:ext cx="1640036" cy="2118278"/>
          </a:xfrm>
          <a:prstGeom prst="rect">
            <a:avLst/>
          </a:prstGeom>
        </p:spPr>
      </p:pic>
      <p:pic>
        <p:nvPicPr>
          <p:cNvPr id="8" name="Picture 7" descr="Screen Shot 2017-01-18 at 15.53.20.png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17694" cy="211827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748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97393"/>
            <a:ext cx="8474268" cy="2797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BC263-AFE3-6D47-BB3F-86D9E2808CE8}" type="datetimeFigureOut">
              <a:rPr lang="en-US" smtClean="0"/>
              <a:t>12/11/2017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86E02-CC35-594E-A6B3-8B62B1A7B2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63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81" r:id="rId4"/>
    <p:sldLayoutId id="2147483682" r:id="rId5"/>
    <p:sldLayoutId id="214748368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F0000"/>
        </a:buClr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F0000"/>
        </a:buClr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F0000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F0000"/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F0000"/>
        </a:buClr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r>
              <a:rPr lang="en-GB">
                <a:solidFill>
                  <a:prstClr val="black">
                    <a:tint val="75000"/>
                  </a:prstClr>
                </a:solidFill>
              </a:rPr>
              <a:t>“Beyond the prescription” – Defining patient centricity (phase 1)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87FFCE95-D15C-49CC-9831-5767760AC8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8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8" r:id="rId23"/>
    <p:sldLayoutId id="2147483709" r:id="rId24"/>
    <p:sldLayoutId id="2147483710" r:id="rId25"/>
    <p:sldLayoutId id="2147483711" r:id="rId26"/>
  </p:sldLayoutIdLst>
  <p:hf sldNum="0" hdr="0" dt="0"/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CE41A-380F-4C05-8AEE-5F4F15C8BB9B}" type="datetimeFigureOut">
              <a:rPr lang="en-GB" smtClean="0"/>
              <a:t>11/12/2017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9EFF4-075E-4E22-B134-733A48185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27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ebarchive.nationalarchives.gov.uk/+/www.dh.gov.uk/en/Publichealth/Healthinequalities/Healthinequalitiesguidancepublications/DH_06621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di.dartmouth.edu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0.png"/><Relationship Id="rId4" Type="http://schemas.openxmlformats.org/officeDocument/2006/relationships/hyperlink" Target="http://www.youtube.com/watch?v=hnEIMhwM-OY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youtube.com/watch?v=rbxb3DcaohU" TargetMode="Externa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ngsfund.org.uk/sites/files/kf/field/field_publication_file/Caring_to_change_Kings_Fund_May_2017.pdf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salusdigital.net/i-have-the-next-killer-health-app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designkit.org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8.png"/><Relationship Id="rId4" Type="http://schemas.openxmlformats.org/officeDocument/2006/relationships/hyperlink" Target="http://www.dawnstudy.com/dawn2/about-dawn2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6175E5-13F6-4783-B349-12B017F65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0" t="13950" r="19762" b="14480"/>
          <a:stretch/>
        </p:blipFill>
        <p:spPr>
          <a:xfrm>
            <a:off x="500743" y="0"/>
            <a:ext cx="7826829" cy="51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84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106" y="726994"/>
            <a:ext cx="3106253" cy="3267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7106" y="438000"/>
            <a:ext cx="3109788" cy="426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4" name="TextBox 3"/>
          <p:cNvSpPr txBox="1"/>
          <p:nvPr/>
        </p:nvSpPr>
        <p:spPr>
          <a:xfrm>
            <a:off x="6328143" y="4076759"/>
            <a:ext cx="133882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/>
            <a:r>
              <a:rPr lang="en-GB" sz="2250" dirty="0">
                <a:solidFill>
                  <a:prstClr val="black"/>
                </a:solidFill>
              </a:rPr>
              <a:t>Medicine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482" y="1865244"/>
            <a:ext cx="1087636" cy="1328738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6997558" y="1233574"/>
            <a:ext cx="0" cy="2843186"/>
          </a:xfrm>
          <a:prstGeom prst="straightConnector1">
            <a:avLst/>
          </a:prstGeom>
          <a:ln w="76200">
            <a:gradFill>
              <a:gsLst>
                <a:gs pos="0">
                  <a:srgbClr val="FF0000"/>
                </a:gs>
                <a:gs pos="100000">
                  <a:srgbClr val="92D050"/>
                </a:gs>
                <a:gs pos="49000">
                  <a:schemeClr val="accent3">
                    <a:lumMod val="5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456884" y="696154"/>
            <a:ext cx="108134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/>
            <a:r>
              <a:rPr lang="en-GB" sz="2250" dirty="0">
                <a:solidFill>
                  <a:prstClr val="black"/>
                </a:solidFill>
              </a:rPr>
              <a:t>Poison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358775" y="2080668"/>
            <a:ext cx="2295742" cy="857250"/>
          </a:xfrm>
        </p:spPr>
        <p:txBody>
          <a:bodyPr>
            <a:noAutofit/>
          </a:bodyPr>
          <a:lstStyle/>
          <a:p>
            <a:pPr algn="l"/>
            <a:r>
              <a:rPr lang="en-GB" sz="3200" dirty="0"/>
              <a:t>Pharmako </a:t>
            </a:r>
            <a:br>
              <a:rPr lang="en-GB" sz="3200" dirty="0"/>
            </a:br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l-GR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φάρμακο)</a:t>
            </a:r>
            <a:endParaRPr lang="en-GB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75" y="141703"/>
            <a:ext cx="7886700" cy="994172"/>
          </a:xfrm>
        </p:spPr>
        <p:txBody>
          <a:bodyPr/>
          <a:lstStyle/>
          <a:p>
            <a:r>
              <a:rPr lang="en-GB" b="1" i="1" dirty="0"/>
              <a:t>“Information (as a) Therapy”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41476" y="965754"/>
            <a:ext cx="3809530" cy="33944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Asset Based Community Development</a:t>
            </a:r>
          </a:p>
          <a:p>
            <a:pPr marL="257175" indent="-257175" defTabSz="685800"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Care Planning</a:t>
            </a:r>
          </a:p>
          <a:p>
            <a:pPr marL="257175" indent="-257175" defTabSz="685800"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Health Coaching</a:t>
            </a:r>
          </a:p>
          <a:p>
            <a:pPr marL="257175" indent="-257175" defTabSz="685800"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Information Prescriptions/ Bibliotherapy</a:t>
            </a:r>
          </a:p>
          <a:p>
            <a:pPr marL="257175" indent="-257175" defTabSz="685800"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Medicines Optimisation</a:t>
            </a:r>
          </a:p>
          <a:p>
            <a:pPr marL="257175" indent="-257175" defTabSz="685800"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Patient Activation/ Health Literacy Measure(s)</a:t>
            </a:r>
          </a:p>
          <a:p>
            <a:pPr marL="257175" indent="-257175" defTabSz="685800"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Patient Decision Aids/Shared Decision Making</a:t>
            </a:r>
          </a:p>
          <a:p>
            <a:pPr marL="257175" indent="-257175" defTabSz="685800"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Peer Support</a:t>
            </a:r>
          </a:p>
          <a:p>
            <a:pPr marL="257175" indent="-257175" defTabSz="685800"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Personal Health Budgets/ Support Brokerage</a:t>
            </a:r>
          </a:p>
          <a:p>
            <a:pPr marL="257175" indent="-257175" defTabSz="685800"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Records Access/ Patient Online</a:t>
            </a:r>
          </a:p>
          <a:p>
            <a:pPr marL="257175" indent="-257175" defTabSz="685800"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Structured Patient Education</a:t>
            </a:r>
          </a:p>
          <a:p>
            <a:pPr marL="257175" indent="-257175" defTabSz="685800"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en-GB" sz="1400" dirty="0" err="1">
                <a:solidFill>
                  <a:prstClr val="black"/>
                </a:solidFill>
                <a:latin typeface="Calibri" panose="020F0502020204030204"/>
              </a:rPr>
              <a:t>Telehealthcare</a:t>
            </a:r>
            <a:endParaRPr lang="en-GB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0" t="29340" r="22327" b="10634"/>
          <a:stretch>
            <a:fillRect/>
          </a:stretch>
        </p:blipFill>
        <p:spPr bwMode="auto">
          <a:xfrm>
            <a:off x="3931163" y="1268017"/>
            <a:ext cx="5385547" cy="297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5745470" y="1681476"/>
            <a:ext cx="2241646" cy="4333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685800"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876" y="4244130"/>
            <a:ext cx="3273644" cy="8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2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75" y="141703"/>
            <a:ext cx="7886700" cy="994172"/>
          </a:xfrm>
        </p:spPr>
        <p:txBody>
          <a:bodyPr/>
          <a:lstStyle/>
          <a:p>
            <a:r>
              <a:rPr lang="en-GB" b="1" i="1" dirty="0"/>
              <a:t>Information Quality &amp; Expertise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651" y="33416"/>
            <a:ext cx="2989350" cy="740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75" y="942485"/>
            <a:ext cx="4487045" cy="3206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446" y="1315023"/>
            <a:ext cx="4572396" cy="32006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1971" y="942485"/>
            <a:ext cx="2676376" cy="3785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446" y="729755"/>
            <a:ext cx="7232645" cy="4106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6977" y="868428"/>
            <a:ext cx="5762602" cy="40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533" y="627901"/>
            <a:ext cx="7143076" cy="44100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64" y="4693526"/>
            <a:ext cx="1695837" cy="34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9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2700" dirty="0"/>
              <a:t>Health Determinants vs. Expenditure</a:t>
            </a:r>
            <a:endParaRPr lang="en-GB" sz="2700" dirty="0"/>
          </a:p>
        </p:txBody>
      </p:sp>
      <p:pic>
        <p:nvPicPr>
          <p:cNvPr id="4" name="A9CDBF9E-5C35-4B79-9F90-1178BE024BB3" descr="A9CDBF9E-5C35-4B79-9F90-1178BE024B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15346" b="1259"/>
          <a:stretch>
            <a:fillRect/>
          </a:stretch>
        </p:blipFill>
        <p:spPr bwMode="auto">
          <a:xfrm>
            <a:off x="3006329" y="1087041"/>
            <a:ext cx="4007644" cy="405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657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2400" dirty="0"/>
              <a:t>Poll: What is a ‘good’ NHS?</a:t>
            </a:r>
            <a:endParaRPr lang="en-GB" sz="2700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31" y="1491854"/>
            <a:ext cx="4624388" cy="251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0281" y="996554"/>
            <a:ext cx="60388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>
              <a:spcBef>
                <a:spcPct val="20000"/>
              </a:spcBef>
              <a:spcAft>
                <a:spcPts val="450"/>
              </a:spcAft>
              <a:buClr>
                <a:srgbClr val="E26701"/>
              </a:buClr>
              <a:buSzPct val="120000"/>
              <a:defRPr/>
            </a:pPr>
            <a:r>
              <a:rPr lang="en-GB" dirty="0">
                <a:solidFill>
                  <a:prstClr val="black"/>
                </a:solidFill>
                <a:latin typeface="Calibri"/>
                <a:cs typeface="Arial" pitchFamily="34" charset="0"/>
              </a:rPr>
              <a:t>Good NHS = big, local hospital?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50281" y="4170752"/>
            <a:ext cx="3667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GB" dirty="0">
                <a:solidFill>
                  <a:prstClr val="black"/>
                </a:solidFill>
                <a:latin typeface="Calibri"/>
                <a:cs typeface="Arial" pitchFamily="34" charset="0"/>
              </a:rPr>
              <a:t>Good NHS = an engaged,  healthy me</a:t>
            </a:r>
          </a:p>
        </p:txBody>
      </p:sp>
      <p:pic>
        <p:nvPicPr>
          <p:cNvPr id="8" name="Picture 7" descr="http://www.istockphoto.com/file_thumbview_approve/6053150/2/istockphoto_6053150-check-and-cross-mar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6" b="38667"/>
          <a:stretch>
            <a:fillRect/>
          </a:stretch>
        </p:blipFill>
        <p:spPr bwMode="auto">
          <a:xfrm>
            <a:off x="5968703" y="615554"/>
            <a:ext cx="8191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ttp://www.istockphoto.com/file_thumbview_approve/6053150/2/istockphoto_6053150-check-and-cross-mar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68" b="41333"/>
          <a:stretch>
            <a:fillRect/>
          </a:stretch>
        </p:blipFill>
        <p:spPr bwMode="auto">
          <a:xfrm>
            <a:off x="5968704" y="4120550"/>
            <a:ext cx="850106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5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2400" dirty="0" err="1"/>
              <a:t>Wanless</a:t>
            </a:r>
            <a:r>
              <a:rPr lang="en-GB" altLang="en-US" sz="2400" dirty="0"/>
              <a:t> - </a:t>
            </a:r>
            <a:r>
              <a:rPr lang="en-GB" altLang="en-US" sz="2400" i="1" dirty="0"/>
              <a:t>Fully engaged public</a:t>
            </a:r>
            <a:endParaRPr lang="en-GB" sz="2700" dirty="0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47" y="1502964"/>
            <a:ext cx="5532186" cy="364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8398" r="39778" b="36140"/>
          <a:stretch>
            <a:fillRect/>
          </a:stretch>
        </p:blipFill>
        <p:spPr bwMode="auto">
          <a:xfrm>
            <a:off x="1517238" y="1015057"/>
            <a:ext cx="5174489" cy="95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231108" y="1495028"/>
            <a:ext cx="2528248" cy="472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6020369" y="3086630"/>
            <a:ext cx="3429000" cy="47320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/>
            <a:r>
              <a:rPr lang="en-GB" sz="825" dirty="0">
                <a:solidFill>
                  <a:prstClr val="black"/>
                </a:solidFill>
                <a:latin typeface="Calibri"/>
                <a:hlinkClick r:id="rId4"/>
              </a:rPr>
              <a:t>http://webarchive.nationalarchives.gov.uk/+/www.dh.gov.uk/en/Publichealth/Healthinequalities/Healthinequalitiesguidancepublications/DH_066213</a:t>
            </a:r>
            <a:endParaRPr lang="en-GB" sz="825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en-GB" sz="825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0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064"/>
            <a:ext cx="8229600" cy="857250"/>
          </a:xfrm>
        </p:spPr>
        <p:txBody>
          <a:bodyPr>
            <a:normAutofit/>
          </a:bodyPr>
          <a:lstStyle/>
          <a:p>
            <a:r>
              <a:rPr lang="en-GB" sz="3600" dirty="0"/>
              <a:t>Patient Activation Measure (PAM)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644" y="1493899"/>
            <a:ext cx="7372711" cy="293372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741808"/>
            <a:ext cx="9144000" cy="4405039"/>
            <a:chOff x="0" y="741808"/>
            <a:chExt cx="9144000" cy="44050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741808"/>
              <a:ext cx="6206455" cy="440503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6456" y="741808"/>
              <a:ext cx="2937544" cy="4405039"/>
            </a:xfrm>
            <a:prstGeom prst="rect">
              <a:avLst/>
            </a:prstGeom>
          </p:spPr>
        </p:pic>
      </p:grpSp>
      <p:sp>
        <p:nvSpPr>
          <p:cNvPr id="5" name="Oval 4"/>
          <p:cNvSpPr/>
          <p:nvPr/>
        </p:nvSpPr>
        <p:spPr>
          <a:xfrm>
            <a:off x="4026139" y="3218584"/>
            <a:ext cx="603914" cy="13204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GB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016" b="5475"/>
          <a:stretch/>
        </p:blipFill>
        <p:spPr>
          <a:xfrm>
            <a:off x="0" y="1239253"/>
            <a:ext cx="9144000" cy="300789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41497"/>
            <a:ext cx="7886700" cy="994172"/>
          </a:xfrm>
        </p:spPr>
        <p:txBody>
          <a:bodyPr>
            <a:normAutofit/>
          </a:bodyPr>
          <a:lstStyle/>
          <a:p>
            <a:r>
              <a:rPr lang="en-GB" dirty="0"/>
              <a:t>Shared Decision Making/ Unwanted Variation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55611" y="4588863"/>
            <a:ext cx="2648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http://tdi.dartmouth.edu</a:t>
            </a:r>
            <a:r>
              <a:rPr lang="en-GB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668253" y="458886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4"/>
              </a:rPr>
              <a:t>www.youtube.com/watch?v=hnEIMhwM-OY</a:t>
            </a:r>
            <a:r>
              <a:rPr lang="en-GB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4079" t="12613" r="75132" b="75919"/>
          <a:stretch/>
        </p:blipFill>
        <p:spPr>
          <a:xfrm>
            <a:off x="8025063" y="303139"/>
            <a:ext cx="986590" cy="5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92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C22D0-E5D7-4E5F-80C5-37FCC6F4D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7" t="12256" r="31528" b="11304"/>
          <a:stretch/>
        </p:blipFill>
        <p:spPr>
          <a:xfrm>
            <a:off x="924448" y="0"/>
            <a:ext cx="7295104" cy="517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15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83DB3-60FC-4D16-8873-451946CE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Suggested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4678-5412-4F15-8E4F-D9E51AD1A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  <a:p>
            <a:r>
              <a:rPr lang="en-GB" dirty="0"/>
              <a:t>Person Centred Care</a:t>
            </a:r>
          </a:p>
          <a:p>
            <a:r>
              <a:rPr lang="en-GB" dirty="0"/>
              <a:t>Health Psychology</a:t>
            </a:r>
          </a:p>
          <a:p>
            <a:r>
              <a:rPr lang="en-GB" dirty="0"/>
              <a:t>Information (as a) Therapy</a:t>
            </a:r>
          </a:p>
          <a:p>
            <a:r>
              <a:rPr lang="en-GB" dirty="0"/>
              <a:t>Some Numbers</a:t>
            </a:r>
          </a:p>
          <a:p>
            <a:r>
              <a:rPr lang="en-GB" dirty="0"/>
              <a:t>Self-Reflection</a:t>
            </a:r>
          </a:p>
          <a:p>
            <a:r>
              <a:rPr lang="en-GB" dirty="0"/>
              <a:t>Care Planning</a:t>
            </a:r>
          </a:p>
          <a:p>
            <a:r>
              <a:rPr lang="en-GB" dirty="0"/>
              <a:t>Goodbye!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B681C-3879-40A4-9611-21C2D6E2E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11" y="1001071"/>
            <a:ext cx="3190678" cy="94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45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hat is care plan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905" y="82682"/>
            <a:ext cx="4162425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16200000">
            <a:off x="-3080321" y="618197"/>
            <a:ext cx="7886700" cy="994172"/>
          </a:xfrm>
        </p:spPr>
        <p:txBody>
          <a:bodyPr/>
          <a:lstStyle/>
          <a:p>
            <a:r>
              <a:rPr lang="en-GB" b="1" dirty="0"/>
              <a:t>Care Plan</a:t>
            </a:r>
            <a:r>
              <a:rPr lang="en-GB" b="1" u="sng" dirty="0"/>
              <a:t>ning</a:t>
            </a:r>
            <a:r>
              <a:rPr lang="en-GB" b="1" dirty="0"/>
              <a:t>/ Asset Focused</a:t>
            </a:r>
            <a:endParaRPr lang="en-GB" b="1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DD969A-4D6C-489C-B960-9AA2082B8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61" y="82682"/>
            <a:ext cx="6847712" cy="486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3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87" y="40544"/>
            <a:ext cx="7886700" cy="994172"/>
          </a:xfrm>
        </p:spPr>
        <p:txBody>
          <a:bodyPr/>
          <a:lstStyle/>
          <a:p>
            <a:r>
              <a:rPr lang="en-GB" b="1" dirty="0"/>
              <a:t>What is </a:t>
            </a:r>
            <a:r>
              <a:rPr lang="en-GB" b="1" u="sng" dirty="0"/>
              <a:t>empathy</a:t>
            </a:r>
            <a:r>
              <a:rPr lang="en-GB" b="1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2726" y="47339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2"/>
              </a:rPr>
              <a:t>www.youtube.com/watch?v=rbxb3DcaohU</a:t>
            </a:r>
            <a:r>
              <a:rPr lang="en-GB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0" t="22443" r="34737" b="15539"/>
          <a:stretch/>
        </p:blipFill>
        <p:spPr>
          <a:xfrm>
            <a:off x="1323474" y="874295"/>
            <a:ext cx="6749715" cy="37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54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6" y="129465"/>
            <a:ext cx="7886700" cy="994172"/>
          </a:xfrm>
        </p:spPr>
        <p:txBody>
          <a:bodyPr>
            <a:noAutofit/>
          </a:bodyPr>
          <a:lstStyle/>
          <a:p>
            <a:r>
              <a:rPr lang="en-US" sz="2800" b="1" dirty="0"/>
              <a:t>Do you care enough to </a:t>
            </a:r>
            <a:r>
              <a:rPr lang="en-US" sz="2800" b="1" u="sng" dirty="0"/>
              <a:t>change</a:t>
            </a:r>
            <a:r>
              <a:rPr lang="en-US" sz="2800" b="1" dirty="0"/>
              <a:t>?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631" t="20102" r="44605" b="10858"/>
          <a:stretch/>
        </p:blipFill>
        <p:spPr>
          <a:xfrm>
            <a:off x="5438274" y="273844"/>
            <a:ext cx="3453063" cy="482774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1105" y="463119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hlinkClick r:id="rId3"/>
              </a:rPr>
              <a:t>www.kingsfund.org.uk/sites/files/kf/field/field_publication_file/Caring_to_change_Kings_Fund_May_2017.pdf</a:t>
            </a:r>
            <a:r>
              <a:rPr lang="en-GB" sz="12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6316" t="44208" r="30263" b="14368"/>
          <a:stretch/>
        </p:blipFill>
        <p:spPr>
          <a:xfrm>
            <a:off x="-120320" y="1123637"/>
            <a:ext cx="5438274" cy="291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72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40528" y="454567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http://salusdigital.net/i-have-the-next-killer-health-app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54" y="0"/>
            <a:ext cx="72520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A4F-994C-482A-8079-1D166F335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Take-Homes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FFE06-8783-4CB2-8D06-798032A39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Think Patient, even better Person, not body part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Information Therapy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Care AND Coach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Activation &amp; Assets &gt; Engagement &amp; Deficits</a:t>
            </a:r>
          </a:p>
        </p:txBody>
      </p:sp>
    </p:spTree>
    <p:extLst>
      <p:ext uri="{BB962C8B-B14F-4D97-AF65-F5344CB8AC3E}">
        <p14:creationId xmlns:p14="http://schemas.microsoft.com/office/powerpoint/2010/main" val="253670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2373" y="250407"/>
            <a:ext cx="47223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222222"/>
                </a:solidFill>
              </a:rPr>
              <a:t>Every man is, no doubt, by nature, first and principally recommended to his </a:t>
            </a:r>
            <a:r>
              <a:rPr lang="en-GB" b="1" i="1" dirty="0">
                <a:solidFill>
                  <a:srgbClr val="222222"/>
                </a:solidFill>
              </a:rPr>
              <a:t>own care</a:t>
            </a:r>
            <a:r>
              <a:rPr lang="en-GB" i="1" dirty="0">
                <a:solidFill>
                  <a:srgbClr val="222222"/>
                </a:solidFill>
              </a:rPr>
              <a:t>; and as he is fitter to take care of himself than of any other person, it is fit and right that it should be so</a:t>
            </a:r>
            <a:endParaRPr lang="en-GB" b="0" i="0" dirty="0">
              <a:solidFill>
                <a:srgbClr val="222222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250407"/>
            <a:ext cx="3603207" cy="4664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2373" y="19095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i="1" dirty="0"/>
              <a:t>Hatred and anger are the greatest poison </a:t>
            </a:r>
            <a:r>
              <a:rPr lang="en-GB" i="1" dirty="0"/>
              <a:t>to the happiness of a good mind.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2373" y="276087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/>
              <a:t>No society can surely be flourishing and happy, of which the greater part of the members are poor and miserable. It is but </a:t>
            </a:r>
            <a:r>
              <a:rPr lang="en-GB" b="1" i="1" dirty="0"/>
              <a:t>equity</a:t>
            </a:r>
            <a:r>
              <a:rPr lang="en-GB" i="1" dirty="0"/>
              <a:t>, besides, that they who feed, </a:t>
            </a:r>
            <a:r>
              <a:rPr lang="en-GB" i="1" dirty="0" err="1"/>
              <a:t>cloath</a:t>
            </a:r>
            <a:r>
              <a:rPr lang="en-GB" i="1" dirty="0"/>
              <a:t> and lodge the whole body of the people, should have such a share of the produce of their own labour as to be themselves tolerably well fed, clothed, and lodged.		</a:t>
            </a:r>
            <a:r>
              <a:rPr lang="en-GB" b="1" i="1" dirty="0"/>
              <a:t>Adam Smith, 9 March 1776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9435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03" t="4211" r="22090" b="78246"/>
          <a:stretch/>
        </p:blipFill>
        <p:spPr>
          <a:xfrm>
            <a:off x="0" y="0"/>
            <a:ext cx="9196405" cy="2351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1660" y="3192029"/>
            <a:ext cx="661790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do you </a:t>
            </a:r>
            <a:r>
              <a:rPr kumimoji="0" lang="en-GB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now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/>
              </a:rPr>
              <a:t>@MarkDuman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949CB3-C751-4302-9661-0C635D7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85" y="4098433"/>
            <a:ext cx="446351" cy="3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86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860" y="60501"/>
            <a:ext cx="7886700" cy="994172"/>
          </a:xfrm>
        </p:spPr>
        <p:txBody>
          <a:bodyPr>
            <a:noAutofit/>
          </a:bodyPr>
          <a:lstStyle/>
          <a:p>
            <a:r>
              <a:rPr lang="en-US" sz="2800" b="1" dirty="0"/>
              <a:t>What’s your most important </a:t>
            </a:r>
            <a:r>
              <a:rPr lang="en-US" sz="2800" b="1" u="sng" dirty="0"/>
              <a:t>organ</a:t>
            </a:r>
            <a:r>
              <a:rPr lang="en-US" sz="2800" b="1" dirty="0"/>
              <a:t>?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48" y="3347787"/>
            <a:ext cx="2847975" cy="1600200"/>
          </a:xfrm>
          <a:prstGeom prst="rect">
            <a:avLst/>
          </a:prstGeom>
        </p:spPr>
      </p:pic>
      <p:pic>
        <p:nvPicPr>
          <p:cNvPr id="1026" name="Picture 2" descr="Image result for br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97" y="113397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e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2" y="184910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4629281"/>
            <a:ext cx="6132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Ears 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</a:rPr>
              <a:t>don’t work without a 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brain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</a:rPr>
              <a:t>, and don’t 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hear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</a:rPr>
              <a:t> without a </a:t>
            </a:r>
            <a:r>
              <a:rPr lang="en-GB" b="1" i="1" u="sng" dirty="0">
                <a:latin typeface="Calibri" panose="020F0502020204030204" pitchFamily="34" charset="0"/>
                <a:ea typeface="Calibri" panose="020F0502020204030204" pitchFamily="34" charset="0"/>
              </a:rPr>
              <a:t>hear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endParaRPr lang="en-GB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82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03" t="4211" r="22090" b="78246"/>
          <a:stretch/>
        </p:blipFill>
        <p:spPr>
          <a:xfrm>
            <a:off x="0" y="0"/>
            <a:ext cx="9196405" cy="2351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8799" y="3176336"/>
            <a:ext cx="5238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What do you </a:t>
            </a:r>
            <a:r>
              <a:rPr lang="en-GB" sz="5400" u="sng" dirty="0"/>
              <a:t>see</a:t>
            </a:r>
            <a:r>
              <a:rPr lang="en-GB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4599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body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2" y="121905"/>
            <a:ext cx="8867272" cy="491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657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8711"/>
            <a:ext cx="8229600" cy="850344"/>
          </a:xfrm>
        </p:spPr>
        <p:txBody>
          <a:bodyPr>
            <a:noAutofit/>
          </a:bodyPr>
          <a:lstStyle/>
          <a:p>
            <a:r>
              <a:rPr lang="en-US" sz="2800" dirty="0"/>
              <a:t>“We see things as we are, not as they are”</a:t>
            </a:r>
            <a:endParaRPr lang="en-GB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653" y="1137616"/>
            <a:ext cx="6328691" cy="37742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22498" y="710075"/>
            <a:ext cx="16514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ysClr val="windowText" lastClr="000000"/>
                </a:solidFill>
              </a:rPr>
              <a:t>Talmud Berachot 55b</a:t>
            </a:r>
          </a:p>
        </p:txBody>
      </p:sp>
    </p:spTree>
    <p:extLst>
      <p:ext uri="{BB962C8B-B14F-4D97-AF65-F5344CB8AC3E}">
        <p14:creationId xmlns:p14="http://schemas.microsoft.com/office/powerpoint/2010/main" val="137255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384" r="2093" b="6542"/>
          <a:stretch/>
        </p:blipFill>
        <p:spPr>
          <a:xfrm>
            <a:off x="0" y="786802"/>
            <a:ext cx="9144000" cy="4167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2301" r="26428" b="38806"/>
          <a:stretch/>
        </p:blipFill>
        <p:spPr>
          <a:xfrm>
            <a:off x="0" y="0"/>
            <a:ext cx="9144000" cy="6485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35666" y="4723649"/>
            <a:ext cx="2108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www.designkit.org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65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1454"/>
          </a:xfrm>
        </p:spPr>
        <p:txBody>
          <a:bodyPr>
            <a:normAutofit/>
          </a:bodyPr>
          <a:lstStyle/>
          <a:p>
            <a:r>
              <a:rPr lang="en-GB" sz="3600" dirty="0"/>
              <a:t>Personalised Medicine?</a:t>
            </a:r>
          </a:p>
        </p:txBody>
      </p:sp>
      <p:sp>
        <p:nvSpPr>
          <p:cNvPr id="3" name="Rectangle 32"/>
          <p:cNvSpPr>
            <a:spLocks noChangeArrowheads="1"/>
          </p:cNvSpPr>
          <p:nvPr/>
        </p:nvSpPr>
        <p:spPr bwMode="auto">
          <a:xfrm>
            <a:off x="1276430" y="4220767"/>
            <a:ext cx="1675209" cy="685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80000"/>
              </a:lnSpc>
              <a:spcBef>
                <a:spcPct val="20000"/>
              </a:spcBef>
              <a:defRPr sz="3200">
                <a:solidFill>
                  <a:srgbClr val="005953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953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953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953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953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953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953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953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953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GB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2571830" y="1053704"/>
            <a:ext cx="3996928" cy="3671888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245848" y="1134272"/>
            <a:ext cx="2806303" cy="560386"/>
            <a:chOff x="2743199" y="2573139"/>
            <a:chExt cx="2641600" cy="962025"/>
          </a:xfrm>
        </p:grpSpPr>
        <p:sp>
          <p:nvSpPr>
            <p:cNvPr id="6" name="Rounded Rectangle 7"/>
            <p:cNvSpPr/>
            <p:nvPr/>
          </p:nvSpPr>
          <p:spPr>
            <a:xfrm>
              <a:off x="2743199" y="2573139"/>
              <a:ext cx="2641600" cy="96202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2790824" y="2620764"/>
              <a:ext cx="2546350" cy="8667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008" tIns="60008" rIns="60008" bIns="60008" spcCol="1270" anchor="ctr"/>
            <a:lstStyle/>
            <a:p>
              <a:pPr algn="ctr" defTabSz="70008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5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Past Medical History</a:t>
              </a:r>
              <a:br>
                <a:rPr lang="en-GB" sz="15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5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Medication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4532788" y="1890318"/>
            <a:ext cx="2806303" cy="560386"/>
            <a:chOff x="2743199" y="2573139"/>
            <a:chExt cx="2641600" cy="962025"/>
          </a:xfrm>
        </p:grpSpPr>
        <p:sp>
          <p:nvSpPr>
            <p:cNvPr id="9" name="Rounded Rectangle 10"/>
            <p:cNvSpPr/>
            <p:nvPr/>
          </p:nvSpPr>
          <p:spPr>
            <a:xfrm>
              <a:off x="2743199" y="2573139"/>
              <a:ext cx="2641600" cy="96202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2790824" y="2620764"/>
              <a:ext cx="2546350" cy="8667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008" tIns="60008" rIns="60008" bIns="60008" spcCol="1270" anchor="ctr"/>
            <a:lstStyle/>
            <a:p>
              <a:pPr algn="ctr" defTabSz="70008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5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Ethnicity/ Communication</a:t>
              </a:r>
              <a:br>
                <a:rPr lang="en-GB" sz="15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5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Preferences</a:t>
              </a: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4894738" y="2753522"/>
            <a:ext cx="2806303" cy="560386"/>
            <a:chOff x="2743199" y="2573139"/>
            <a:chExt cx="2641600" cy="962025"/>
          </a:xfrm>
        </p:grpSpPr>
        <p:sp>
          <p:nvSpPr>
            <p:cNvPr id="12" name="Rounded Rectangle 13"/>
            <p:cNvSpPr/>
            <p:nvPr/>
          </p:nvSpPr>
          <p:spPr>
            <a:xfrm>
              <a:off x="2743199" y="2573139"/>
              <a:ext cx="2641600" cy="96202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790824" y="2620764"/>
              <a:ext cx="2546350" cy="8667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008" tIns="60008" rIns="60008" bIns="60008" spcCol="1270" anchor="ctr"/>
            <a:lstStyle/>
            <a:p>
              <a:pPr algn="ctr" defTabSz="70008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5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 Literacy</a:t>
              </a:r>
            </a:p>
          </p:txBody>
        </p:sp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5288835" y="3509568"/>
            <a:ext cx="2806303" cy="560386"/>
            <a:chOff x="2743199" y="2573139"/>
            <a:chExt cx="2641600" cy="962025"/>
          </a:xfrm>
        </p:grpSpPr>
        <p:sp>
          <p:nvSpPr>
            <p:cNvPr id="15" name="Rounded Rectangle 16"/>
            <p:cNvSpPr/>
            <p:nvPr/>
          </p:nvSpPr>
          <p:spPr>
            <a:xfrm>
              <a:off x="2743199" y="2573139"/>
              <a:ext cx="2641600" cy="96202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2790824" y="2641402"/>
              <a:ext cx="2546350" cy="868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008" tIns="60008" rIns="60008" bIns="60008" spcCol="1270" anchor="ctr"/>
            <a:lstStyle/>
            <a:p>
              <a:pPr algn="ctr" defTabSz="70008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5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Medicines Beliefs</a:t>
              </a:r>
            </a:p>
          </p:txBody>
        </p:sp>
      </p:grp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5596016" y="4265615"/>
            <a:ext cx="2806303" cy="560386"/>
            <a:chOff x="2743199" y="2573139"/>
            <a:chExt cx="2641600" cy="962025"/>
          </a:xfrm>
        </p:grpSpPr>
        <p:sp>
          <p:nvSpPr>
            <p:cNvPr id="18" name="Rounded Rectangle 19"/>
            <p:cNvSpPr/>
            <p:nvPr/>
          </p:nvSpPr>
          <p:spPr>
            <a:xfrm>
              <a:off x="2743199" y="2573139"/>
              <a:ext cx="2641600" cy="96202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2790824" y="2620764"/>
              <a:ext cx="2546350" cy="8667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008" tIns="60008" rIns="60008" bIns="60008" spcCol="1270" anchor="ctr"/>
            <a:lstStyle/>
            <a:p>
              <a:pPr algn="ctr" defTabSz="70008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5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 Beliefs</a:t>
              </a:r>
            </a:p>
          </p:txBody>
        </p:sp>
      </p:grpSp>
      <p:grpSp>
        <p:nvGrpSpPr>
          <p:cNvPr id="20" name="Group 32"/>
          <p:cNvGrpSpPr>
            <a:grpSpLocks/>
          </p:cNvGrpSpPr>
          <p:nvPr/>
        </p:nvGrpSpPr>
        <p:grpSpPr bwMode="auto">
          <a:xfrm>
            <a:off x="1221661" y="3538539"/>
            <a:ext cx="3340630" cy="646510"/>
            <a:chOff x="179512" y="4654877"/>
            <a:chExt cx="4454047" cy="862355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79512" y="5301246"/>
              <a:ext cx="4392488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8"/>
            <p:cNvSpPr txBox="1">
              <a:spLocks noChangeArrowheads="1"/>
            </p:cNvSpPr>
            <p:nvPr/>
          </p:nvSpPr>
          <p:spPr bwMode="auto">
            <a:xfrm>
              <a:off x="179512" y="4931876"/>
              <a:ext cx="1289205" cy="4002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0000"/>
                </a:lnSpc>
                <a:spcBef>
                  <a:spcPct val="20000"/>
                </a:spcBef>
                <a:defRPr sz="32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GB" altLang="en-US" sz="1350" i="1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“A poison”</a:t>
              </a:r>
            </a:p>
          </p:txBody>
        </p:sp>
        <p:sp>
          <p:nvSpPr>
            <p:cNvPr id="23" name="TextBox 29"/>
            <p:cNvSpPr txBox="1">
              <a:spLocks noChangeArrowheads="1"/>
            </p:cNvSpPr>
            <p:nvPr/>
          </p:nvSpPr>
          <p:spPr bwMode="auto">
            <a:xfrm>
              <a:off x="3293060" y="4654877"/>
              <a:ext cx="1340499" cy="6773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0000"/>
                </a:lnSpc>
                <a:spcBef>
                  <a:spcPct val="20000"/>
                </a:spcBef>
                <a:defRPr sz="32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59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GB" altLang="en-US" sz="1350" i="1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“A miracle </a:t>
              </a:r>
              <a:br>
                <a:rPr lang="en-GB" altLang="en-US" sz="1350" i="1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</a:br>
              <a:r>
                <a:rPr lang="en-GB" altLang="en-US" sz="1350" i="1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cure”</a:t>
              </a:r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1979686" y="5301246"/>
              <a:ext cx="287329" cy="215986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1"/>
          <p:cNvGrpSpPr/>
          <p:nvPr/>
        </p:nvGrpSpPr>
        <p:grpSpPr>
          <a:xfrm>
            <a:off x="3706030" y="2673475"/>
            <a:ext cx="1080120" cy="721519"/>
            <a:chOff x="2743199" y="2573139"/>
            <a:chExt cx="2641600" cy="962025"/>
          </a:xfrm>
          <a:solidFill>
            <a:srgbClr val="FFFF00"/>
          </a:solidFill>
        </p:grpSpPr>
        <p:sp>
          <p:nvSpPr>
            <p:cNvPr id="26" name="Rounded Rectangle 27"/>
            <p:cNvSpPr/>
            <p:nvPr/>
          </p:nvSpPr>
          <p:spPr>
            <a:xfrm>
              <a:off x="2743199" y="2573139"/>
              <a:ext cx="2641600" cy="962025"/>
            </a:xfrm>
            <a:prstGeom prst="roundRect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2790161" y="2620101"/>
              <a:ext cx="2547676" cy="86810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008" tIns="60008" rIns="60008" bIns="60008" spcCol="1270" anchor="ctr"/>
            <a:lstStyle/>
            <a:p>
              <a:pPr algn="ctr" defTabSz="70008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5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Motivation</a:t>
              </a:r>
            </a:p>
          </p:txBody>
        </p:sp>
      </p:grp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1405017" y="1378745"/>
            <a:ext cx="1981200" cy="721519"/>
            <a:chOff x="2743199" y="2573139"/>
            <a:chExt cx="2641600" cy="962025"/>
          </a:xfrm>
        </p:grpSpPr>
        <p:sp>
          <p:nvSpPr>
            <p:cNvPr id="29" name="Rounded Rectangle 30"/>
            <p:cNvSpPr/>
            <p:nvPr/>
          </p:nvSpPr>
          <p:spPr>
            <a:xfrm>
              <a:off x="2743199" y="2573139"/>
              <a:ext cx="2641600" cy="962025"/>
            </a:xfrm>
            <a:prstGeom prst="round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ounded Rectangle 4"/>
            <p:cNvSpPr/>
            <p:nvPr/>
          </p:nvSpPr>
          <p:spPr>
            <a:xfrm>
              <a:off x="2790824" y="2620764"/>
              <a:ext cx="2546350" cy="866775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008" tIns="60008" rIns="60008" bIns="60008" spcCol="1270" anchor="ctr"/>
            <a:lstStyle/>
            <a:p>
              <a:pPr algn="ctr" defTabSz="70008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5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Beyond Health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605" y="4293394"/>
            <a:ext cx="356711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2733755" y="2619376"/>
            <a:ext cx="3489722" cy="0"/>
          </a:xfrm>
          <a:prstGeom prst="line">
            <a:avLst/>
          </a:prstGeom>
          <a:ln w="825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5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awnstudy.com/content/dam/Dawnstudy/AFFILIATE/www-dawnstudy-com/Home/Common_update/Changing_Diabetes_2013_DAWN2_infographic_emotional_distress_Partn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174171"/>
            <a:ext cx="2122261" cy="486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691" t="20939" r="27143" b="17444"/>
          <a:stretch/>
        </p:blipFill>
        <p:spPr>
          <a:xfrm>
            <a:off x="2373084" y="76200"/>
            <a:ext cx="6694716" cy="47171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5029" y="4765929"/>
            <a:ext cx="5078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hlinkClick r:id="rId4"/>
              </a:rPr>
              <a:t>www.dawnstudy.com/dawn2/about-dawn2.html</a:t>
            </a:r>
            <a:r>
              <a:rPr lang="en-GB" sz="1400" dirty="0"/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4D3D285-0856-417F-880A-789A7B073492}"/>
              </a:ext>
            </a:extLst>
          </p:cNvPr>
          <p:cNvSpPr/>
          <p:nvPr/>
        </p:nvSpPr>
        <p:spPr>
          <a:xfrm>
            <a:off x="3034602" y="1256044"/>
            <a:ext cx="5727561" cy="231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0681F-9ADA-48B0-82B4-D676EB333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056" y="1765760"/>
            <a:ext cx="6756772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6225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490</Words>
  <Application>Microsoft Office PowerPoint</Application>
  <PresentationFormat>On-screen Show (16:9)</PresentationFormat>
  <Paragraphs>72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Courier New</vt:lpstr>
      <vt:lpstr>ヒラギノ角ゴ Pro W3</vt:lpstr>
      <vt:lpstr>2_Office Theme</vt:lpstr>
      <vt:lpstr>Custom Design</vt:lpstr>
      <vt:lpstr>Office Theme</vt:lpstr>
      <vt:lpstr>PowerPoint Presentation</vt:lpstr>
      <vt:lpstr>Suggested Agenda</vt:lpstr>
      <vt:lpstr>What’s your most important organ?</vt:lpstr>
      <vt:lpstr>PowerPoint Presentation</vt:lpstr>
      <vt:lpstr>PowerPoint Presentation</vt:lpstr>
      <vt:lpstr>“We see things as we are, not as they are”</vt:lpstr>
      <vt:lpstr>PowerPoint Presentation</vt:lpstr>
      <vt:lpstr>Personalised Medicine?</vt:lpstr>
      <vt:lpstr>PowerPoint Presentation</vt:lpstr>
      <vt:lpstr>Pharmako  (φάρμακο)</vt:lpstr>
      <vt:lpstr>“Information (as a) Therapy”</vt:lpstr>
      <vt:lpstr>Information Quality &amp; Expertise</vt:lpstr>
      <vt:lpstr>PowerPoint Presentation</vt:lpstr>
      <vt:lpstr>Health Determinants vs. Expenditure</vt:lpstr>
      <vt:lpstr>Poll: What is a ‘good’ NHS?</vt:lpstr>
      <vt:lpstr>Wanless - Fully engaged public</vt:lpstr>
      <vt:lpstr>Patient Activation Measure (PAM)</vt:lpstr>
      <vt:lpstr>Shared Decision Making/ Unwanted Variation</vt:lpstr>
      <vt:lpstr>PowerPoint Presentation</vt:lpstr>
      <vt:lpstr>Care Planning/ Asset Focused</vt:lpstr>
      <vt:lpstr>What is empathy?</vt:lpstr>
      <vt:lpstr>Do you care enough to change?</vt:lpstr>
      <vt:lpstr>PowerPoint Presentation</vt:lpstr>
      <vt:lpstr>Take-Homes</vt:lpstr>
      <vt:lpstr>PowerPoint Presentation</vt:lpstr>
      <vt:lpstr>PowerPoint Presentation</vt:lpstr>
    </vt:vector>
  </TitlesOfParts>
  <Company>Interaction Marketing &amp; PR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Rachael Tolfrey</dc:creator>
  <cp:lastModifiedBy>Mark Duman</cp:lastModifiedBy>
  <cp:revision>91</cp:revision>
  <cp:lastPrinted>2017-12-11T14:07:16Z</cp:lastPrinted>
  <dcterms:created xsi:type="dcterms:W3CDTF">2017-01-18T15:51:25Z</dcterms:created>
  <dcterms:modified xsi:type="dcterms:W3CDTF">2017-12-11T15:35:36Z</dcterms:modified>
</cp:coreProperties>
</file>