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63" r:id="rId5"/>
    <p:sldId id="260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7022B-60A8-4672-A162-D4DCE64C1539}" v="157" dt="2019-10-04T11:31:26.780"/>
    <p1510:client id="{8AC3FD97-631A-D7BC-DB81-593C898FA9CB}" v="2079" dt="2019-10-04T12:41:54.688"/>
    <p1510:client id="{BD12FF90-0B51-16A3-CC4F-11C9032F94F1}" v="6472" dt="2019-10-05T22:58:45.856"/>
    <p1510:client id="{D1AE621F-3850-9D88-F442-98BEBD1257A7}" v="1" dt="2019-10-06T20:55:23.568"/>
    <p1510:client id="{E57604B4-77FF-47E6-A465-B2184306D6E2}" v="1629" dt="2019-10-04T13:16:21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6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2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74B35C87-6898-4BD2-AC0D-A6E51B263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5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Calibri Light"/>
              </a:rPr>
              <a:t>Ethical debates in medicine </a:t>
            </a:r>
            <a:endParaRPr lang="en-US" sz="40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3EC1D3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Hinda Perez</a:t>
            </a:r>
            <a:endParaRPr lang="en-US">
              <a:solidFill>
                <a:srgbClr val="3EC1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6D4A05-AFD9-4D13-98E7-B23E4C9D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6868-1D4B-4845-A714-27D6B133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6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0D9C23C4-62DC-428B-8058-67602DF9F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302"/>
          <a:stretch/>
        </p:blipFill>
        <p:spPr>
          <a:xfrm>
            <a:off x="777440" y="747868"/>
            <a:ext cx="10320864" cy="53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233E-0CF3-44CD-9605-65A7E6BA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62" y="330200"/>
            <a:ext cx="10353762" cy="1257300"/>
          </a:xfrm>
        </p:spPr>
        <p:txBody>
          <a:bodyPr/>
          <a:lstStyle/>
          <a:p>
            <a:r>
              <a:rPr lang="en-GB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Should </a:t>
            </a:r>
            <a:r>
              <a:rPr lang="en-GB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euthanasia be legal?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B220-E1AD-47FE-B867-A645074B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61" y="1712384"/>
            <a:ext cx="10861761" cy="1945216"/>
          </a:xfrm>
        </p:spPr>
        <p:txBody>
          <a:bodyPr>
            <a:normAutofit/>
          </a:bodyPr>
          <a:lstStyle/>
          <a:p>
            <a:pPr indent="-305435"/>
            <a:r>
              <a:rPr lang="en-GB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Intentional ending of somones life in order to alleviate pain and suffering </a:t>
            </a:r>
          </a:p>
          <a:p>
            <a:pPr indent="-305435"/>
            <a:r>
              <a:rPr lang="en-GB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Active and Passive ( Withholding treatment) </a:t>
            </a:r>
          </a:p>
          <a:p>
            <a:pPr indent="-305435"/>
            <a:r>
              <a:rPr lang="en-GB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It is illegal in the United Kingdom but legal in some instiutions e.g. switzerland   </a:t>
            </a:r>
            <a:endParaRPr lang="en-GB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8DF2C-3C77-42E2-BAB2-7D0D1E184641}"/>
              </a:ext>
            </a:extLst>
          </p:cNvPr>
          <p:cNvSpPr txBox="1"/>
          <p:nvPr/>
        </p:nvSpPr>
        <p:spPr>
          <a:xfrm>
            <a:off x="694268" y="3843865"/>
            <a:ext cx="342053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cs typeface="Dubai"/>
              </a:rPr>
              <a:t>Arguments for: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Autonamy- patients should have the choice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Shorten suffering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Reduce resources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Allows</a:t>
            </a:r>
            <a:r>
              <a:rPr lang="en-GB" dirty="0">
                <a:solidFill>
                  <a:schemeClr val="accent1"/>
                </a:solidFill>
                <a:cs typeface="Dubai"/>
              </a:rPr>
              <a:t> </a:t>
            </a:r>
            <a:r>
              <a:rPr lang="en-GB">
                <a:solidFill>
                  <a:schemeClr val="accent1"/>
                </a:solidFill>
                <a:cs typeface="Dubai"/>
              </a:rPr>
              <a:t>a patient to maintain their dignity</a:t>
            </a:r>
            <a:r>
              <a:rPr lang="en-GB" dirty="0">
                <a:cs typeface="Dubai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EF8F1-DA1E-4D18-878B-FF9A0516E50A}"/>
              </a:ext>
            </a:extLst>
          </p:cNvPr>
          <p:cNvSpPr txBox="1"/>
          <p:nvPr/>
        </p:nvSpPr>
        <p:spPr>
          <a:xfrm>
            <a:off x="6814608" y="3842808"/>
            <a:ext cx="3911600" cy="258532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accent5"/>
                </a:solidFill>
                <a:cs typeface="Dubai"/>
              </a:rPr>
              <a:t>Against: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Playing God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5"/>
                </a:solidFill>
                <a:cs typeface="Dubai"/>
              </a:rPr>
              <a:t>If they prerequest eunathasia they may later </a:t>
            </a:r>
            <a:r>
              <a:rPr lang="en-GB">
                <a:solidFill>
                  <a:schemeClr val="accent5"/>
                </a:solidFill>
                <a:cs typeface="Dubai"/>
              </a:rPr>
              <a:t>be unable to express change of mind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There have beencases of miracle recovery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Difficult to lawfully set criteria 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Open to system abuse and</a:t>
            </a:r>
            <a:r>
              <a:rPr lang="en-GB" dirty="0">
                <a:cs typeface="Dubai"/>
              </a:rPr>
              <a:t> </a:t>
            </a:r>
            <a:r>
              <a:rPr lang="en-GB">
                <a:solidFill>
                  <a:schemeClr val="accent5"/>
                </a:solidFill>
                <a:cs typeface="Dubai" panose="02040603050505030304"/>
              </a:rPr>
              <a:t>pressure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32F31-10D0-4BC7-AE12-6162CCA5ACA5}"/>
              </a:ext>
            </a:extLst>
          </p:cNvPr>
          <p:cNvSpPr txBox="1"/>
          <p:nvPr/>
        </p:nvSpPr>
        <p:spPr>
          <a:xfrm>
            <a:off x="9626600" y="1828800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  <a:cs typeface="Dubai"/>
              </a:rPr>
              <a:t>AUTONOMY</a:t>
            </a:r>
            <a:br>
              <a:rPr lang="en-GB" dirty="0">
                <a:solidFill>
                  <a:srgbClr val="FF0000"/>
                </a:solidFill>
                <a:cs typeface="Dubai"/>
              </a:rPr>
            </a:br>
            <a:r>
              <a:rPr lang="en-GB">
                <a:solidFill>
                  <a:srgbClr val="FF0000"/>
                </a:solidFill>
                <a:cs typeface="Dubai"/>
              </a:rPr>
              <a:t>NON -MALEFICENCE </a:t>
            </a:r>
            <a:endParaRPr lang="en-GB"/>
          </a:p>
          <a:p>
            <a:r>
              <a:rPr lang="en-GB">
                <a:solidFill>
                  <a:srgbClr val="FF0000"/>
                </a:solidFill>
                <a:cs typeface="Dubai"/>
              </a:rPr>
              <a:t>BENEFICENCE </a:t>
            </a:r>
            <a:endParaRPr lang="en-GB" dirty="0">
              <a:solidFill>
                <a:srgbClr val="FF0000"/>
              </a:solidFill>
              <a:cs typeface="Dubai"/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E9F5FBB1-B455-47B2-87F2-F169A03D0FCE}"/>
              </a:ext>
            </a:extLst>
          </p:cNvPr>
          <p:cNvSpPr/>
          <p:nvPr/>
        </p:nvSpPr>
        <p:spPr>
          <a:xfrm>
            <a:off x="8981016" y="1039285"/>
            <a:ext cx="3420532" cy="2497665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7D18-4D8E-4616-B65F-F582D6D2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Should self caused diseases be treated on the </a:t>
            </a:r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NHS? 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7AD0-094A-4B3D-80DD-7B402E404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28" y="1974851"/>
            <a:ext cx="8533429" cy="1454149"/>
          </a:xfrm>
        </p:spPr>
        <p:txBody>
          <a:bodyPr>
            <a:normAutofit fontScale="92500" lnSpcReduction="20000"/>
          </a:bodyPr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Obesity linked diseases, lung cancers from smoking, Liver cirrhosis from alcohol intake.</a:t>
            </a:r>
            <a:endParaRPr lang="en-US"/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In an ideal world where we had the funding and resources to treat everyone this wouldn't be a problem.</a:t>
            </a:r>
          </a:p>
          <a:p>
            <a:pPr indent="-305435"/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indent="-305435"/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79C05-923C-437D-9DD2-ABCF17D97BE6}"/>
              </a:ext>
            </a:extLst>
          </p:cNvPr>
          <p:cNvSpPr txBox="1"/>
          <p:nvPr/>
        </p:nvSpPr>
        <p:spPr>
          <a:xfrm>
            <a:off x="220133" y="3454401"/>
            <a:ext cx="5655732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accent1"/>
                </a:solidFill>
                <a:cs typeface="Dubai"/>
              </a:rPr>
              <a:t>Yes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ea typeface="+mn-lt"/>
                <a:cs typeface="+mn-lt"/>
              </a:rPr>
              <a:t>Justice requires we don't discriminate against a persons background and treat them regardless.</a:t>
            </a:r>
            <a:endParaRPr lang="en-US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Difficult to separate disease categories – very few diseases are just genetically linked.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Difficult to determine if a disease is self-inflicted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Necessary to treat transmitted diseases for public health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NHS  should work alongside a free society.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Sometimes people who smoke and drink are some of the most vulnerable and can come from low socio-economic backgrounds which isn't their fault. </a:t>
            </a:r>
            <a:endParaRPr lang="en-GB" dirty="0">
              <a:solidFill>
                <a:schemeClr val="accent1"/>
              </a:solidFill>
              <a:cs typeface="Dubai"/>
            </a:endParaRPr>
          </a:p>
          <a:p>
            <a:endParaRPr lang="en-GB">
              <a:cs typeface="Duba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C012B-FFEC-4982-A7BB-1ABDF155A5FB}"/>
              </a:ext>
            </a:extLst>
          </p:cNvPr>
          <p:cNvSpPr txBox="1"/>
          <p:nvPr/>
        </p:nvSpPr>
        <p:spPr>
          <a:xfrm>
            <a:off x="8076142" y="3673475"/>
            <a:ext cx="3843866" cy="17543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accent5"/>
                </a:solidFill>
                <a:cs typeface="Dubai"/>
              </a:rPr>
              <a:t>No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Often relapse to high risk behaviour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Removes responsibility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When resources are budgeted and people prioritised some people may be more "deserving" then others </a:t>
            </a:r>
            <a:endParaRPr lang="en-GB" dirty="0">
              <a:solidFill>
                <a:schemeClr val="accent5"/>
              </a:solidFill>
              <a:cs typeface="Duba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C7B6A-B6B9-4AED-AB73-EBF258ACC436}"/>
              </a:ext>
            </a:extLst>
          </p:cNvPr>
          <p:cNvSpPr txBox="1"/>
          <p:nvPr/>
        </p:nvSpPr>
        <p:spPr>
          <a:xfrm>
            <a:off x="9271000" y="215053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>
              <a:cs typeface="Duba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87F93-08EA-49CA-B1B9-249142A539D0}"/>
              </a:ext>
            </a:extLst>
          </p:cNvPr>
          <p:cNvSpPr txBox="1"/>
          <p:nvPr/>
        </p:nvSpPr>
        <p:spPr>
          <a:xfrm>
            <a:off x="9271000" y="193886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JUSTICE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>
                <a:solidFill>
                  <a:srgbClr val="FF0000"/>
                </a:solidFill>
                <a:cs typeface="Dubai"/>
              </a:rPr>
              <a:t>BENEFICENCE </a:t>
            </a:r>
            <a:br>
              <a:rPr lang="en-GB" dirty="0">
                <a:solidFill>
                  <a:srgbClr val="FF0000"/>
                </a:solidFill>
                <a:cs typeface="Dubai"/>
              </a:rPr>
            </a:br>
            <a:r>
              <a:rPr lang="en-GB">
                <a:solidFill>
                  <a:srgbClr val="FF0000"/>
                </a:solidFill>
                <a:cs typeface="Dubai"/>
              </a:rPr>
              <a:t>NON MALEFICENCE</a:t>
            </a:r>
            <a:r>
              <a:rPr lang="en-GB" dirty="0">
                <a:cs typeface="Dubai"/>
              </a:rPr>
              <a:t> 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32240CE4-19F9-47C6-85C3-847901E53E8D}"/>
              </a:ext>
            </a:extLst>
          </p:cNvPr>
          <p:cNvSpPr/>
          <p:nvPr/>
        </p:nvSpPr>
        <p:spPr>
          <a:xfrm>
            <a:off x="8466667" y="1185333"/>
            <a:ext cx="3657600" cy="25146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B293-F96B-4800-8C94-7449D6C4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 waiting hour targets do more good then bad?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ABE5-4039-4674-8AF2-229E53B0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544" y="1686791"/>
            <a:ext cx="9704331" cy="1246908"/>
          </a:xfrm>
        </p:spPr>
        <p:txBody>
          <a:bodyPr>
            <a:normAutofit fontScale="92500" lnSpcReduction="20000"/>
          </a:bodyPr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A and E – 4 Hours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Non urgent consultation – 18 weeks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Cancer referral – 2 weeks </a:t>
            </a:r>
          </a:p>
          <a:p>
            <a:pPr indent="-305435"/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29968-04D3-44AC-AA45-D9AAFD35441A}"/>
              </a:ext>
            </a:extLst>
          </p:cNvPr>
          <p:cNvSpPr txBox="1"/>
          <p:nvPr/>
        </p:nvSpPr>
        <p:spPr>
          <a:xfrm>
            <a:off x="859682" y="2967893"/>
            <a:ext cx="4206585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accent1"/>
                </a:solidFill>
                <a:cs typeface="Dubai"/>
              </a:rPr>
              <a:t>Positives:</a:t>
            </a:r>
            <a:endParaRPr lang="en-US">
              <a:cs typeface="Dubai" panose="02040603050505030304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Waiting times have been reduced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Improve efficiency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Reduce the bed block pressure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ea typeface="+mn-lt"/>
                <a:cs typeface="+mn-lt"/>
              </a:rPr>
              <a:t>Crowding is risked to higher mortality</a:t>
            </a:r>
            <a:endParaRPr lang="en-GB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Ensures degenerative illness are treated sooner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Forces prioritisation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Increase public confidence and public satisfaction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Incentive to improve staffing and management along with moral </a:t>
            </a:r>
          </a:p>
          <a:p>
            <a:endParaRPr lang="en-GB">
              <a:solidFill>
                <a:schemeClr val="accent1"/>
              </a:solidFill>
              <a:cs typeface="Duba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1DB23-78FC-49DD-93D3-21560280E735}"/>
              </a:ext>
            </a:extLst>
          </p:cNvPr>
          <p:cNvSpPr txBox="1"/>
          <p:nvPr/>
        </p:nvSpPr>
        <p:spPr>
          <a:xfrm>
            <a:off x="5774868" y="2727940"/>
            <a:ext cx="3901676" cy="52014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  <a:cs typeface="Dubai"/>
              </a:rPr>
              <a:t>Negatives: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accent5"/>
                </a:solidFill>
                <a:cs typeface="Dubai"/>
              </a:rPr>
              <a:t>Could reduce the quality of care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accent5"/>
                </a:solidFill>
                <a:cs typeface="Dubai"/>
              </a:rPr>
              <a:t>Could lead to things being overlooked in order to reach a target 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accent5"/>
                </a:solidFill>
                <a:cs typeface="Dubai"/>
              </a:rPr>
              <a:t>Doesn’t benefit all patients equally – goes against justice 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accent5"/>
                </a:solidFill>
                <a:cs typeface="Dubai"/>
              </a:rPr>
              <a:t>Increases staff workload pressures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accent5"/>
                </a:solidFill>
                <a:cs typeface="Dubai"/>
              </a:rPr>
              <a:t>Reduces communications between primary and secondary care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accent5"/>
                </a:solidFill>
                <a:cs typeface="Dubai"/>
              </a:rPr>
              <a:t>Impact patient's safety</a:t>
            </a:r>
          </a:p>
          <a:p>
            <a:endParaRPr lang="en-GB">
              <a:solidFill>
                <a:schemeClr val="accent5"/>
              </a:solidFill>
              <a:cs typeface="Dubai"/>
            </a:endParaRPr>
          </a:p>
          <a:p>
            <a:endParaRPr lang="en-GB">
              <a:solidFill>
                <a:srgbClr val="3DB5AD"/>
              </a:solidFill>
              <a:cs typeface="Dubai"/>
            </a:endParaRPr>
          </a:p>
          <a:p>
            <a:r>
              <a:rPr lang="en-GB" dirty="0">
                <a:cs typeface="Dubai"/>
              </a:rPr>
              <a:t> </a:t>
            </a:r>
            <a:br>
              <a:rPr lang="en-GB" dirty="0">
                <a:cs typeface="Dubai"/>
              </a:rPr>
            </a:br>
            <a:endParaRPr lang="en-GB">
              <a:solidFill>
                <a:schemeClr val="accent5"/>
              </a:solidFill>
              <a:cs typeface="Duba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2BEB8-522C-4C72-A98B-572D14D1AD3B}"/>
              </a:ext>
            </a:extLst>
          </p:cNvPr>
          <p:cNvSpPr txBox="1"/>
          <p:nvPr/>
        </p:nvSpPr>
        <p:spPr>
          <a:xfrm>
            <a:off x="9423400" y="1684867"/>
            <a:ext cx="260773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FF0000"/>
                </a:solidFill>
                <a:cs typeface="Dubai"/>
              </a:rPr>
              <a:t>BENEFICENCE </a:t>
            </a:r>
          </a:p>
          <a:p>
            <a:r>
              <a:rPr lang="en-GB" sz="1400">
                <a:solidFill>
                  <a:srgbClr val="FF0000"/>
                </a:solidFill>
                <a:cs typeface="Dubai"/>
              </a:rPr>
              <a:t>NON MALEFICENCE </a:t>
            </a:r>
          </a:p>
          <a:p>
            <a:r>
              <a:rPr lang="en-GB" sz="1400">
                <a:solidFill>
                  <a:srgbClr val="FF0000"/>
                </a:solidFill>
                <a:cs typeface="Dubai"/>
              </a:rPr>
              <a:t>JUSTICE</a:t>
            </a:r>
            <a:endParaRPr lang="en-GB" sz="1400" dirty="0">
              <a:solidFill>
                <a:srgbClr val="FF0000"/>
              </a:solidFill>
              <a:cs typeface="Dubai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4CFCB23B-B294-4820-9D50-C0549ED1684D}"/>
              </a:ext>
            </a:extLst>
          </p:cNvPr>
          <p:cNvSpPr/>
          <p:nvPr/>
        </p:nvSpPr>
        <p:spPr>
          <a:xfrm>
            <a:off x="8711142" y="1057275"/>
            <a:ext cx="2870200" cy="20320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0FE4-3020-401B-A489-39D32884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Should everyone be screened for the highest risk 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cancers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68601-2F0F-4AFD-88A0-5B3CC7DFC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28" y="2008717"/>
            <a:ext cx="8838229" cy="1242483"/>
          </a:xfrm>
        </p:spPr>
        <p:txBody>
          <a:bodyPr>
            <a:normAutofit fontScale="92500"/>
          </a:bodyPr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Screening is testing people who are at higher risks of diseases to see if they show signs of them so they can be treated earlier which is often more effective. 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e.g.Mammographys and smear tests 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8494-4171-4BF8-9CA0-748C35C38A50}"/>
              </a:ext>
            </a:extLst>
          </p:cNvPr>
          <p:cNvSpPr txBox="1"/>
          <p:nvPr/>
        </p:nvSpPr>
        <p:spPr>
          <a:xfrm>
            <a:off x="795867" y="3818468"/>
            <a:ext cx="3725333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GB">
                <a:solidFill>
                  <a:schemeClr val="accent1"/>
                </a:solidFill>
              </a:rPr>
              <a:t>Positives</a:t>
            </a:r>
            <a:endParaRPr lang="en-US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Reduces</a:t>
            </a: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the risk of developing a condition or complications from it</a:t>
            </a: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Allows people to make informed choices </a:t>
            </a: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cs typeface="Dubai"/>
              </a:rPr>
              <a:t>More effective treatment</a:t>
            </a: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1"/>
                </a:solidFill>
                <a:cs typeface="Dubai"/>
              </a:rPr>
              <a:t>Proven to save lives, lengthen life </a:t>
            </a:r>
            <a:r>
              <a:rPr lang="en-GB">
                <a:solidFill>
                  <a:schemeClr val="accent1"/>
                </a:solidFill>
                <a:cs typeface="Dubai"/>
              </a:rPr>
              <a:t>spans, and improve quality of life</a:t>
            </a: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chemeClr val="accent1"/>
              </a:solidFill>
              <a:cs typeface="Duba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36C01-CAF0-4A06-BF00-69906E54138A}"/>
              </a:ext>
            </a:extLst>
          </p:cNvPr>
          <p:cNvSpPr txBox="1"/>
          <p:nvPr/>
        </p:nvSpPr>
        <p:spPr>
          <a:xfrm>
            <a:off x="6145741" y="3665008"/>
            <a:ext cx="5562600" cy="31393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GB">
                <a:solidFill>
                  <a:schemeClr val="accent5"/>
                </a:solidFill>
              </a:rPr>
              <a:t>Negatives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5"/>
                </a:solidFill>
                <a:cs typeface="Dubai"/>
              </a:rPr>
              <a:t>False positives- unnecessary further </a:t>
            </a:r>
            <a:r>
              <a:rPr lang="en-GB">
                <a:solidFill>
                  <a:schemeClr val="accent5"/>
                </a:solidFill>
                <a:cs typeface="Dubai"/>
              </a:rPr>
              <a:t>testing and physcological impact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Could lead to very difficult decisions which </a:t>
            </a:r>
            <a:r>
              <a:rPr lang="en-GB" dirty="0">
                <a:solidFill>
                  <a:schemeClr val="accent5"/>
                </a:solidFill>
                <a:cs typeface="Dubai"/>
              </a:rPr>
              <a:t>some </a:t>
            </a:r>
            <a:r>
              <a:rPr lang="en-GB">
                <a:solidFill>
                  <a:schemeClr val="accent5"/>
                </a:solidFill>
                <a:cs typeface="Dubai"/>
              </a:rPr>
              <a:t>people may not be able to face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It could detect a "small cancer" which wouldn't have had </a:t>
            </a:r>
            <a:r>
              <a:rPr lang="en-GB" dirty="0">
                <a:solidFill>
                  <a:schemeClr val="accent5"/>
                </a:solidFill>
                <a:cs typeface="Dubai"/>
              </a:rPr>
              <a:t>an </a:t>
            </a:r>
            <a:r>
              <a:rPr lang="en-GB">
                <a:solidFill>
                  <a:schemeClr val="accent5"/>
                </a:solidFill>
                <a:cs typeface="Dubai"/>
              </a:rPr>
              <a:t>affect</a:t>
            </a:r>
            <a:r>
              <a:rPr lang="en-GB" dirty="0">
                <a:solidFill>
                  <a:schemeClr val="accent5"/>
                </a:solidFill>
                <a:cs typeface="Dubai"/>
              </a:rPr>
              <a:t> in the </a:t>
            </a:r>
            <a:r>
              <a:rPr lang="en-GB">
                <a:solidFill>
                  <a:schemeClr val="accent5"/>
                </a:solidFill>
                <a:cs typeface="Dubai"/>
              </a:rPr>
              <a:t>persons lifetime - a person could undergo aggressive treatment which is both </a:t>
            </a:r>
            <a:r>
              <a:rPr lang="en-GB" dirty="0">
                <a:solidFill>
                  <a:schemeClr val="accent5"/>
                </a:solidFill>
                <a:cs typeface="Dubai"/>
              </a:rPr>
              <a:t>mentally and physically stressful. 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5"/>
                </a:solidFill>
                <a:cs typeface="Dubai"/>
              </a:rPr>
              <a:t>People may not be offered the correct counselling </a:t>
            </a:r>
            <a:r>
              <a:rPr lang="en-GB">
                <a:solidFill>
                  <a:schemeClr val="accent5"/>
                </a:solidFill>
                <a:cs typeface="Dubai"/>
              </a:rPr>
              <a:t>services</a:t>
            </a:r>
            <a:endParaRPr lang="en-GB" dirty="0">
              <a:solidFill>
                <a:schemeClr val="accent5"/>
              </a:solidFill>
              <a:cs typeface="Duba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78ABF-E585-4414-89C1-53D8F3DE233D}"/>
              </a:ext>
            </a:extLst>
          </p:cNvPr>
          <p:cNvSpPr txBox="1"/>
          <p:nvPr/>
        </p:nvSpPr>
        <p:spPr>
          <a:xfrm>
            <a:off x="9245600" y="22606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  <a:cs typeface="Dubai"/>
              </a:rPr>
              <a:t>BENEFICENCE </a:t>
            </a:r>
            <a:br>
              <a:rPr lang="en-GB" dirty="0">
                <a:solidFill>
                  <a:srgbClr val="FF0000"/>
                </a:solidFill>
                <a:cs typeface="Dubai"/>
              </a:rPr>
            </a:br>
            <a:r>
              <a:rPr lang="en-GB">
                <a:solidFill>
                  <a:srgbClr val="FF0000"/>
                </a:solidFill>
                <a:cs typeface="Dubai"/>
              </a:rPr>
              <a:t>NON MALEFICNECE</a:t>
            </a:r>
            <a:br>
              <a:rPr lang="en-GB" dirty="0">
                <a:solidFill>
                  <a:srgbClr val="FF0000"/>
                </a:solidFill>
                <a:cs typeface="Dubai"/>
              </a:rPr>
            </a:br>
            <a:r>
              <a:rPr lang="en-GB">
                <a:solidFill>
                  <a:srgbClr val="FF0000"/>
                </a:solidFill>
                <a:cs typeface="Dubai"/>
              </a:rPr>
              <a:t>AUTONOMY </a:t>
            </a:r>
            <a:endParaRPr lang="en-GB" dirty="0">
              <a:solidFill>
                <a:srgbClr val="FF0000"/>
              </a:solidFill>
              <a:cs typeface="Dubai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FB78ED2D-EA54-47F7-9743-E5EDA0C8812E}"/>
              </a:ext>
            </a:extLst>
          </p:cNvPr>
          <p:cNvSpPr/>
          <p:nvPr/>
        </p:nvSpPr>
        <p:spPr>
          <a:xfrm>
            <a:off x="8651875" y="1633008"/>
            <a:ext cx="3056466" cy="21844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9CF6-8457-4CE9-8D05-91206E3C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Is it right to change organ donation to opt out?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F612-DD01-4D5F-BF6C-839887605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29" y="2076450"/>
            <a:ext cx="8753562" cy="1725082"/>
          </a:xfrm>
        </p:spPr>
        <p:txBody>
          <a:bodyPr>
            <a:normAutofit fontScale="85000" lnSpcReduction="20000"/>
          </a:bodyPr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In 2020 organ donation will be opt out – Max and Keira's law </a:t>
            </a:r>
            <a:endParaRPr lang="en-US"/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This means that instead of actively registering to donate, donation will be presumed unless stated otherwise 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It has consistently higher success rates in countries like Australia- 99.98 percent consent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indent="-305435"/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2A0B3-83AC-4BA9-8C66-C99793289918}"/>
              </a:ext>
            </a:extLst>
          </p:cNvPr>
          <p:cNvSpPr txBox="1"/>
          <p:nvPr/>
        </p:nvSpPr>
        <p:spPr>
          <a:xfrm>
            <a:off x="1117600" y="3801534"/>
            <a:ext cx="29718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accent1"/>
                </a:solidFill>
                <a:cs typeface="Dubai"/>
              </a:rPr>
              <a:t>Postives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chemeClr val="accent1"/>
                </a:solidFill>
                <a:cs typeface="Dubai"/>
              </a:rPr>
              <a:t>Lots of people wo</a:t>
            </a:r>
            <a:r>
              <a:rPr lang="en-GB">
                <a:solidFill>
                  <a:schemeClr val="accent1"/>
                </a:solidFill>
                <a:cs typeface="Dubai"/>
              </a:rPr>
              <a:t>uld be willing to to donate but either aren't educated about it or don't think about it</a:t>
            </a:r>
            <a:endParaRPr lang="en-GB" dirty="0">
              <a:solidFill>
                <a:schemeClr val="accent1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1"/>
                </a:solidFill>
                <a:cs typeface="Dubai"/>
              </a:rPr>
              <a:t>Increases</a:t>
            </a:r>
            <a:r>
              <a:rPr lang="en-GB">
                <a:solidFill>
                  <a:schemeClr val="accent1"/>
                </a:solidFill>
                <a:cs typeface="Dubai"/>
              </a:rPr>
              <a:t> the number of organs available to</a:t>
            </a:r>
            <a:r>
              <a:rPr lang="en-GB" dirty="0">
                <a:solidFill>
                  <a:schemeClr val="accent1"/>
                </a:solidFill>
                <a:cs typeface="Dubai"/>
              </a:rPr>
              <a:t> save lifes where as</a:t>
            </a:r>
            <a:r>
              <a:rPr lang="en-GB">
                <a:solidFill>
                  <a:schemeClr val="accent1"/>
                </a:solidFill>
                <a:cs typeface="Dubai"/>
              </a:rPr>
              <a:t> now people die on waiting lists </a:t>
            </a:r>
            <a:endParaRPr lang="en-GB" dirty="0">
              <a:solidFill>
                <a:schemeClr val="accent1"/>
              </a:solidFill>
              <a:cs typeface="Duba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6495E-E2B7-4EF9-9318-4FC6580B9893}"/>
              </a:ext>
            </a:extLst>
          </p:cNvPr>
          <p:cNvSpPr txBox="1"/>
          <p:nvPr/>
        </p:nvSpPr>
        <p:spPr>
          <a:xfrm>
            <a:off x="6568184" y="4316941"/>
            <a:ext cx="3835400" cy="17543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5"/>
                </a:solidFill>
                <a:cs typeface="Dubai"/>
              </a:rPr>
              <a:t>Negatives:</a:t>
            </a:r>
            <a:endParaRPr lang="en-US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5"/>
                </a:solidFill>
                <a:cs typeface="Dubai"/>
              </a:rPr>
              <a:t>Likewise a person may wish </a:t>
            </a:r>
            <a:r>
              <a:rPr lang="en-GB">
                <a:solidFill>
                  <a:schemeClr val="accent5"/>
                </a:solidFill>
                <a:cs typeface="Dubai"/>
              </a:rPr>
              <a:t>to opt out but may not be able to – removes autonomy </a:t>
            </a:r>
            <a:endParaRPr lang="en-GB" dirty="0">
              <a:solidFill>
                <a:schemeClr val="accent5"/>
              </a:solidFill>
              <a:cs typeface="Duba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accent5"/>
                </a:solidFill>
                <a:cs typeface="Dubai"/>
              </a:rPr>
              <a:t>Religious objections to wide organ donation – however you can opt out</a:t>
            </a:r>
            <a:endParaRPr lang="en-GB" dirty="0">
              <a:solidFill>
                <a:schemeClr val="accent5"/>
              </a:solidFill>
              <a:cs typeface="Duba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84E45-340F-41C8-AEAD-AC6F4F58DA2C}"/>
              </a:ext>
            </a:extLst>
          </p:cNvPr>
          <p:cNvSpPr txBox="1"/>
          <p:nvPr/>
        </p:nvSpPr>
        <p:spPr>
          <a:xfrm>
            <a:off x="9177867" y="226906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  <a:cs typeface="Dubai"/>
              </a:rPr>
              <a:t>BENEFICENCE </a:t>
            </a:r>
            <a:br>
              <a:rPr lang="en-GB" dirty="0">
                <a:solidFill>
                  <a:srgbClr val="FF0000"/>
                </a:solidFill>
                <a:cs typeface="Dubai"/>
              </a:rPr>
            </a:br>
            <a:r>
              <a:rPr lang="en-GB">
                <a:solidFill>
                  <a:srgbClr val="FF0000"/>
                </a:solidFill>
                <a:cs typeface="Dubai"/>
              </a:rPr>
              <a:t>JUSTICE </a:t>
            </a:r>
            <a:br>
              <a:rPr lang="en-GB" dirty="0">
                <a:solidFill>
                  <a:srgbClr val="FF0000"/>
                </a:solidFill>
                <a:cs typeface="Dubai"/>
              </a:rPr>
            </a:br>
            <a:r>
              <a:rPr lang="en-GB">
                <a:solidFill>
                  <a:srgbClr val="FF0000"/>
                </a:solidFill>
                <a:cs typeface="Dubai"/>
              </a:rPr>
              <a:t>NON MALEFICENCE </a:t>
            </a:r>
            <a:endParaRPr lang="en-GB" dirty="0">
              <a:solidFill>
                <a:srgbClr val="FFFFFF"/>
              </a:solidFill>
              <a:cs typeface="Dubai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7F6E7515-7AA2-4C02-A0B7-160AA0CA48AE}"/>
              </a:ext>
            </a:extLst>
          </p:cNvPr>
          <p:cNvSpPr/>
          <p:nvPr/>
        </p:nvSpPr>
        <p:spPr>
          <a:xfrm>
            <a:off x="8567209" y="1489075"/>
            <a:ext cx="3259666" cy="2531533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3AEE-9D14-4666-8FE6-1C8A6904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29" y="719667"/>
            <a:ext cx="11556028" cy="5372099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You have one liver transplant, it can either go to a child with a liver birth defect, a single mother of three who is an alcoholic, a 40 year old surgeon or an 80 year old man. All of them have the same </a:t>
            </a:r>
            <a:r>
              <a:rPr lang="en-GB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clinical need. Who would you give it to and why?</a:t>
            </a:r>
            <a:r>
              <a:rPr lang="en-GB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en-GB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12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741"/>
      </a:dk2>
      <a:lt2>
        <a:srgbClr val="E4E8E2"/>
      </a:lt2>
      <a:accent1>
        <a:srgbClr val="9544CC"/>
      </a:accent1>
      <a:accent2>
        <a:srgbClr val="644EC3"/>
      </a:accent2>
      <a:accent3>
        <a:srgbClr val="4464CC"/>
      </a:accent3>
      <a:accent4>
        <a:srgbClr val="328BBA"/>
      </a:accent4>
      <a:accent5>
        <a:srgbClr val="3DB5AD"/>
      </a:accent5>
      <a:accent6>
        <a:srgbClr val="32BA78"/>
      </a:accent6>
      <a:hlink>
        <a:srgbClr val="338F99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SlateVTI</vt:lpstr>
      <vt:lpstr>Ethical debates in medicine </vt:lpstr>
      <vt:lpstr>PowerPoint Presentation</vt:lpstr>
      <vt:lpstr>Should euthanasia be legal? </vt:lpstr>
      <vt:lpstr>Should self caused diseases be treated on the NHS?  </vt:lpstr>
      <vt:lpstr>Do waiting hour targets do more good then bad? </vt:lpstr>
      <vt:lpstr>Should everyone be screened for the highest risk cancers ?</vt:lpstr>
      <vt:lpstr>Is it right to change organ donation to opt out?</vt:lpstr>
      <vt:lpstr>You have one liver transplant, it can either go to a child with a liver birth defect, a single mother of three who is an alcoholic, a 40 year old surgeon or an 80 year old man. All of them have the same clinical need. Who would you give it to and why?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915</cp:revision>
  <dcterms:created xsi:type="dcterms:W3CDTF">2013-07-15T20:26:40Z</dcterms:created>
  <dcterms:modified xsi:type="dcterms:W3CDTF">2019-10-07T07:13:24Z</dcterms:modified>
</cp:coreProperties>
</file>