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1"/>
  </p:sldMasterIdLst>
  <p:sldIdLst>
    <p:sldId id="256" r:id="rId2"/>
    <p:sldId id="265" r:id="rId3"/>
    <p:sldId id="259" r:id="rId4"/>
    <p:sldId id="260" r:id="rId5"/>
    <p:sldId id="268" r:id="rId6"/>
    <p:sldId id="269" r:id="rId7"/>
    <p:sldId id="262" r:id="rId8"/>
    <p:sldId id="264" r:id="rId9"/>
    <p:sldId id="270" r:id="rId10"/>
    <p:sldId id="271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EBE23D-04C1-4D83-93D1-80E82E53BABC}">
          <p14:sldIdLst>
            <p14:sldId id="256"/>
            <p14:sldId id="265"/>
          </p14:sldIdLst>
        </p14:section>
        <p14:section name="Untitled Section" id="{EE328B59-ECF1-4F68-9F42-66D24F0D2821}">
          <p14:sldIdLst>
            <p14:sldId id="259"/>
            <p14:sldId id="260"/>
            <p14:sldId id="268"/>
            <p14:sldId id="269"/>
            <p14:sldId id="262"/>
            <p14:sldId id="264"/>
            <p14:sldId id="270"/>
            <p14:sldId id="271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CC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4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4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00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60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633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74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11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09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8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30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7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1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5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7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5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4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xdmlPqc5r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nddrlHLV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AT27Zzokt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C00FF"/>
                </a:solidFill>
              </a:rPr>
              <a:t>Medicine in third world countries</a:t>
            </a:r>
            <a:endParaRPr lang="en-GB" dirty="0">
              <a:solidFill>
                <a:srgbClr val="CC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C00FF"/>
                </a:solidFill>
              </a:rPr>
              <a:t>Scarlett Kleiman</a:t>
            </a:r>
            <a:endParaRPr lang="en-GB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59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already made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202287" y="2073499"/>
            <a:ext cx="91826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will help halve malaria deaths in at least 10 of the worst affected countries by </a:t>
            </a:r>
            <a:r>
              <a:rPr lang="en-GB" dirty="0" smtClean="0"/>
              <a:t>2015.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 </a:t>
            </a:r>
            <a:r>
              <a:rPr lang="en-GB" dirty="0"/>
              <a:t>will help halve the number of cases of and deaths from tuberculosis (TB) by 2015, compared to 1990 </a:t>
            </a:r>
            <a:r>
              <a:rPr lang="en-GB" dirty="0" smtClean="0"/>
              <a:t>levels.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 </a:t>
            </a:r>
            <a:r>
              <a:rPr lang="en-GB" dirty="0"/>
              <a:t>are working with partners to immunise millions of children every year from killer </a:t>
            </a:r>
            <a:r>
              <a:rPr lang="en-GB" dirty="0" smtClean="0"/>
              <a:t>diseases.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 </a:t>
            </a:r>
            <a:r>
              <a:rPr lang="en-GB" dirty="0"/>
              <a:t>will help control or eliminate 7 major neglected tropical diseases – improving the lives of 140 million people by </a:t>
            </a:r>
            <a:r>
              <a:rPr lang="en-GB" dirty="0" smtClean="0"/>
              <a:t>2015.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 </a:t>
            </a:r>
            <a:r>
              <a:rPr lang="en-GB" dirty="0"/>
              <a:t>are improving health services to prevent and treat non-communicable diseases, including heart disease, cancers, diabetes and mental health </a:t>
            </a:r>
            <a:r>
              <a:rPr lang="en-GB" dirty="0" smtClean="0"/>
              <a:t>problems.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 </a:t>
            </a:r>
            <a:r>
              <a:rPr lang="en-GB" dirty="0"/>
              <a:t>will reduce new HIV infections; improve diagnosis, treatment and care of HIV and AIDS; and reduce stigma and discrimination towards people with HIV and </a:t>
            </a:r>
            <a:r>
              <a:rPr lang="en-GB" dirty="0" smtClean="0"/>
              <a:t>AIDS.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 </a:t>
            </a:r>
            <a:r>
              <a:rPr lang="en-GB" dirty="0"/>
              <a:t>fund research to solve global health problems that threaten the lives of millions of people around the world.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558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needs to be done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96225" y="2021983"/>
            <a:ext cx="969779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Though we can deliver short-term aid and try to develop innovative vaccines or treatments for these diseases, the real issue is the danger of a weak healthcare system. 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To </a:t>
            </a:r>
            <a:r>
              <a:rPr lang="en-GB" sz="2000" dirty="0"/>
              <a:t>address this, we must focus on building better healthcare infrastructure in </a:t>
            </a:r>
            <a:r>
              <a:rPr lang="en-GB" sz="2000" dirty="0" smtClean="0"/>
              <a:t>Africa.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Africa </a:t>
            </a:r>
            <a:r>
              <a:rPr lang="en-GB" sz="2000" dirty="0"/>
              <a:t>bears one-quarter of the global disease burden, yet has only 2% of the world’s doctors</a:t>
            </a:r>
            <a:r>
              <a:rPr lang="en-GB" sz="2000" dirty="0" smtClean="0"/>
              <a:t>.   Three main improvements include: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Digital </a:t>
            </a:r>
            <a:r>
              <a:rPr lang="en-GB" sz="2000" dirty="0" smtClean="0"/>
              <a:t>technologies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Getting the right knowledge, skills and resources where they’re </a:t>
            </a:r>
            <a:r>
              <a:rPr lang="en-GB" sz="2000" dirty="0" smtClean="0"/>
              <a:t>needed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Public-private partnerships for health</a:t>
            </a:r>
            <a:endParaRPr lang="en-GB" sz="2000" dirty="0" smtClean="0"/>
          </a:p>
          <a:p>
            <a:pPr marL="342900" indent="-342900">
              <a:buFont typeface="+mj-lt"/>
              <a:buAutoNum type="arabicPeriod"/>
            </a:pPr>
            <a:endParaRPr lang="en-GB" dirty="0">
              <a:hlinkClick r:id="rId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hlinkClick r:id="rId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www.youtube.com/watch?v=txdmlPqc5rM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81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figures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84311" y="2455570"/>
            <a:ext cx="990280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In some countries, life expectancy has dropped to below </a:t>
            </a:r>
            <a:r>
              <a:rPr lang="en-GB" sz="2000" dirty="0" smtClean="0"/>
              <a:t>50.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Approximately 1.6 million Africans died of malaria, tuberculosis and HIV-related illnesses in </a:t>
            </a:r>
            <a:r>
              <a:rPr lang="en-GB" sz="2000" dirty="0" smtClean="0"/>
              <a:t>2015.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Less </a:t>
            </a:r>
            <a:r>
              <a:rPr lang="en-GB" sz="2000" dirty="0"/>
              <a:t>than 2% of drugs consumed in Africa are produced on the continent, meaning that many sick patients do not have access to locally produced drugs and may not afford to buy the imported </a:t>
            </a:r>
            <a:r>
              <a:rPr lang="en-GB" sz="2000" dirty="0" smtClean="0"/>
              <a:t>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Globally, 50% of children under five who die of pneumonia, diarrhoea, measles, HIV, tuberculosis and malaria are in Africa, according to the World Health Organisation </a:t>
            </a:r>
            <a:r>
              <a:rPr lang="en-GB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www.youtube.com/watch?v=EnddrlHLVTM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3191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Major diseases affecting the population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46986" y="2047741"/>
            <a:ext cx="905603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Without </a:t>
            </a:r>
            <a:r>
              <a:rPr lang="en-GB" sz="2000" dirty="0"/>
              <a:t>access to medicines, Africans are susceptible to the three big killer diseases on the continent: malaria, tuberculosis and HIV/AIDS. 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algn="ctr"/>
            <a:r>
              <a:rPr lang="en-GB" sz="2000" dirty="0" smtClean="0"/>
              <a:t>	</a:t>
            </a:r>
            <a:r>
              <a:rPr lang="en-GB" sz="2000" dirty="0" smtClean="0">
                <a:solidFill>
                  <a:srgbClr val="FF0000"/>
                </a:solidFill>
              </a:rPr>
              <a:t>“</a:t>
            </a:r>
            <a:r>
              <a:rPr lang="en-GB" sz="2000" dirty="0">
                <a:solidFill>
                  <a:srgbClr val="FF0000"/>
                </a:solidFill>
              </a:rPr>
              <a:t>when you seek medical attention, you are often informed that there is no medication </a:t>
            </a:r>
            <a:r>
              <a:rPr lang="en-GB" sz="2000" dirty="0" smtClean="0">
                <a:solidFill>
                  <a:srgbClr val="FF0000"/>
                </a:solidFill>
              </a:rPr>
              <a:t>	and </a:t>
            </a:r>
            <a:r>
              <a:rPr lang="en-GB" sz="2000" dirty="0">
                <a:solidFill>
                  <a:srgbClr val="FF0000"/>
                </a:solidFill>
              </a:rPr>
              <a:t>advised to go to the big hospitals,” which the majority of the poor cannot afford. “The system does not care about your [empty] pockets.”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40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Major diseases affecting the </a:t>
            </a:r>
            <a:r>
              <a:rPr lang="en-GB" dirty="0" smtClean="0"/>
              <a:t>population: Malaria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28045" y="2640169"/>
            <a:ext cx="927497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Malaria is a major cause of illness and death in many of the world's poorest countries. 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</a:t>
            </a:r>
            <a:r>
              <a:rPr lang="en-GB" sz="2000" dirty="0"/>
              <a:t>is spread from person to person by the bite of mosquitoes infected with a microorganism called </a:t>
            </a:r>
            <a:r>
              <a:rPr lang="en-GB" sz="2000" dirty="0" smtClean="0"/>
              <a:t>Plasmodium</a:t>
            </a:r>
            <a:r>
              <a:rPr lang="en-GB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In 2016, an estimated 445,000 people died of malaria—most were young children in sub-Saharan Africa. 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Within </a:t>
            </a:r>
            <a:r>
              <a:rPr lang="en-GB" sz="2000" dirty="0"/>
              <a:t>the last decade, increasing numbers of partners and resources have rapidly increased malaria control efforts. 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Treating </a:t>
            </a:r>
            <a:r>
              <a:rPr lang="en-GB" sz="2000" dirty="0"/>
              <a:t>a child for malaria in Uganda with artemisinin combination therapy will cost a household the equivalent of 11 days’ income. 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Malaria is a preventable and treatable </a:t>
            </a:r>
            <a:r>
              <a:rPr lang="en-GB" sz="2000" dirty="0" smtClean="0"/>
              <a:t>disease. 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37331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2606" t="30413" r="5563" b="23556"/>
          <a:stretch/>
        </p:blipFill>
        <p:spPr>
          <a:xfrm>
            <a:off x="1880315" y="373486"/>
            <a:ext cx="9596393" cy="59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6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Africa?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381280" y="2657340"/>
            <a:ext cx="100187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Africa is the most affected due to a combination of factors:</a:t>
            </a:r>
          </a:p>
          <a:p>
            <a:r>
              <a:rPr lang="en-GB" sz="2000" dirty="0"/>
              <a:t>•A very efficient mosquito (Anopheles </a:t>
            </a:r>
            <a:r>
              <a:rPr lang="en-GB" sz="2000" dirty="0" err="1"/>
              <a:t>gambiae</a:t>
            </a:r>
            <a:r>
              <a:rPr lang="en-GB" sz="2000" dirty="0"/>
              <a:t> complex) is responsible for high transmission.</a:t>
            </a:r>
          </a:p>
          <a:p>
            <a:r>
              <a:rPr lang="en-GB" sz="2000" dirty="0"/>
              <a:t>•The predominant parasite species is Plasmodium falciparum, which is the species that is most likely to cause severe malaria and death.</a:t>
            </a:r>
          </a:p>
          <a:p>
            <a:r>
              <a:rPr lang="en-GB" sz="2000" dirty="0"/>
              <a:t>•Local weather conditions often allow transmission to occur year round.</a:t>
            </a:r>
          </a:p>
          <a:p>
            <a:r>
              <a:rPr lang="en-GB" sz="2000" dirty="0"/>
              <a:t>•Scarce resources and socio-economic instability have hindered efficient malaria control activities.</a:t>
            </a:r>
          </a:p>
        </p:txBody>
      </p:sp>
    </p:spTree>
    <p:extLst>
      <p:ext uri="{BB962C8B-B14F-4D97-AF65-F5344CB8AC3E}">
        <p14:creationId xmlns:p14="http://schemas.microsoft.com/office/powerpoint/2010/main" val="382752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inhi</a:t>
            </a:r>
            <a:r>
              <a:rPr lang="en-GB" dirty="0"/>
              <a:t>b</a:t>
            </a:r>
            <a:r>
              <a:rPr lang="en-GB" dirty="0" smtClean="0"/>
              <a:t>its access to medication and adequate treatment?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099256" y="2343955"/>
            <a:ext cx="90152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two major causes are a shortage </a:t>
            </a:r>
            <a:r>
              <a:rPr lang="en-GB" dirty="0"/>
              <a:t>of resources and the lack of skilled </a:t>
            </a:r>
            <a:r>
              <a:rPr lang="en-GB" dirty="0" smtClean="0"/>
              <a:t>personnel.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Africa’s inefficient and bureaucratic public sector supply system </a:t>
            </a:r>
            <a:r>
              <a:rPr lang="en-GB" dirty="0" smtClean="0"/>
              <a:t>mean that </a:t>
            </a:r>
            <a:r>
              <a:rPr lang="en-GB" dirty="0" smtClean="0"/>
              <a:t>drugs are </a:t>
            </a:r>
            <a:r>
              <a:rPr lang="en-GB" dirty="0"/>
              <a:t>very costly or </a:t>
            </a:r>
            <a:r>
              <a:rPr lang="en-GB" dirty="0" smtClean="0"/>
              <a:t>unavailable completely.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Added </a:t>
            </a:r>
            <a:r>
              <a:rPr lang="en-GB" dirty="0"/>
              <a:t>to these are the poor transportation system, a lack of storage facilities for pharmaceutical products and a weak manufacturing </a:t>
            </a:r>
            <a:r>
              <a:rPr lang="en-GB" dirty="0" smtClean="0"/>
              <a:t>capacity.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Many African countries do not have the technical, financial or human resources required for high-scale drug production</a:t>
            </a:r>
            <a:r>
              <a:rPr lang="en-GB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www.youtube.com/watch?v=VAT27Zzoktc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217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already made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971540"/>
            <a:ext cx="10018713" cy="31242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National aid:</a:t>
            </a:r>
          </a:p>
          <a:p>
            <a:r>
              <a:rPr lang="en-GB" dirty="0"/>
              <a:t>Morocco is Africa’s second-largest pharmaceutical producer (after South Africa), and has 40 pharmaceutical manufacturing companies that supply 70% of products for local consumption and also exports to neighbouring countries. </a:t>
            </a:r>
            <a:endParaRPr lang="en-GB" dirty="0" smtClean="0"/>
          </a:p>
          <a:p>
            <a:r>
              <a:rPr lang="en-GB" dirty="0" smtClean="0"/>
              <a:t>Countries </a:t>
            </a:r>
            <a:r>
              <a:rPr lang="en-GB" dirty="0"/>
              <a:t>such as Ghana, Kenya, Nigeria and Tanzania are currently developing production capacity.</a:t>
            </a:r>
          </a:p>
          <a:p>
            <a:r>
              <a:rPr lang="en-GB" dirty="0"/>
              <a:t>Countries such as Ghana and South Africa have made efforts to make drugs affordable through insurance schemes, but these efforts have been largely feeble. </a:t>
            </a:r>
            <a:endParaRPr lang="en-GB" dirty="0" smtClean="0"/>
          </a:p>
          <a:p>
            <a:r>
              <a:rPr lang="en-GB" dirty="0" smtClean="0"/>
              <a:t>Overall</a:t>
            </a:r>
            <a:r>
              <a:rPr lang="en-GB" dirty="0"/>
              <a:t>, insurance schemes cover less than 8% of the population of sub-Saharan Africa and do not cover prescription medicines on an outpatient basis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029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already made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355522" y="1793262"/>
            <a:ext cx="100187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International aid: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British government’s website states: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work with governments and health organisations to improve healthcare systems in the poorest countries, including supporting the development of drugs and </a:t>
            </a:r>
            <a:r>
              <a:rPr lang="en-GB" dirty="0" smtClean="0"/>
              <a:t>vaccines.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 </a:t>
            </a:r>
            <a:r>
              <a:rPr lang="en-GB" dirty="0"/>
              <a:t>work to make it easier for poor people to get access to and use healthcare services when they need them</a:t>
            </a:r>
            <a:r>
              <a:rPr lang="en-GB" dirty="0" smtClean="0"/>
              <a:t>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will improve children’s health, saving 250,000 </a:t>
            </a:r>
            <a:r>
              <a:rPr lang="en-GB" dirty="0" err="1"/>
              <a:t>newborn</a:t>
            </a:r>
            <a:r>
              <a:rPr lang="en-GB" dirty="0"/>
              <a:t> babies’ lives by 2015</a:t>
            </a:r>
            <a:r>
              <a:rPr lang="en-GB" dirty="0" smtClean="0"/>
              <a:t>.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will improve reproductive, maternal and </a:t>
            </a:r>
            <a:r>
              <a:rPr lang="en-GB" dirty="0" err="1"/>
              <a:t>newborn</a:t>
            </a:r>
            <a:r>
              <a:rPr lang="en-GB" dirty="0"/>
              <a:t> healthcare. From 2010 to 2015, we will spend an extra £2.1 billion on women’s and </a:t>
            </a:r>
            <a:r>
              <a:rPr lang="en-GB" dirty="0" err="1"/>
              <a:t>newborn</a:t>
            </a:r>
            <a:r>
              <a:rPr lang="en-GB" dirty="0"/>
              <a:t> health. We aim to save the lives of at least 50,000 women in pregnancy and </a:t>
            </a:r>
            <a:r>
              <a:rPr lang="en-GB" dirty="0" smtClean="0"/>
              <a:t>childbirth.</a:t>
            </a:r>
          </a:p>
        </p:txBody>
      </p:sp>
    </p:spTree>
    <p:extLst>
      <p:ext uri="{BB962C8B-B14F-4D97-AF65-F5344CB8AC3E}">
        <p14:creationId xmlns:p14="http://schemas.microsoft.com/office/powerpoint/2010/main" val="1282645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6">
      <a:dk1>
        <a:sysClr val="windowText" lastClr="000000"/>
      </a:dk1>
      <a:lt1>
        <a:srgbClr val="66FFFF"/>
      </a:lt1>
      <a:dk2>
        <a:srgbClr val="323232"/>
      </a:dk2>
      <a:lt2>
        <a:srgbClr val="66FFFF"/>
      </a:lt2>
      <a:accent1>
        <a:srgbClr val="FF66F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234</TotalTime>
  <Words>892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Medicine in third world countries</vt:lpstr>
      <vt:lpstr>The figures</vt:lpstr>
      <vt:lpstr>Major diseases affecting the population </vt:lpstr>
      <vt:lpstr>Major diseases affecting the population: Malaria </vt:lpstr>
      <vt:lpstr>PowerPoint Presentation</vt:lpstr>
      <vt:lpstr>Why Africa?</vt:lpstr>
      <vt:lpstr>What inhibits access to medication and adequate treatment?</vt:lpstr>
      <vt:lpstr>Progress already made</vt:lpstr>
      <vt:lpstr>Progress already made</vt:lpstr>
      <vt:lpstr>Progress already made</vt:lpstr>
      <vt:lpstr>What needs to be done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Medicine in third world countries</dc:title>
  <dc:creator>Scarlett Kleiman</dc:creator>
  <cp:lastModifiedBy>Scarlett Kleiman</cp:lastModifiedBy>
  <cp:revision>30</cp:revision>
  <dcterms:created xsi:type="dcterms:W3CDTF">2018-05-01T17:14:08Z</dcterms:created>
  <dcterms:modified xsi:type="dcterms:W3CDTF">2018-05-08T06:01:33Z</dcterms:modified>
</cp:coreProperties>
</file>