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10"/>
  </p:notesMasterIdLst>
  <p:sldIdLst>
    <p:sldId id="261" r:id="rId2"/>
    <p:sldId id="256" r:id="rId3"/>
    <p:sldId id="257" r:id="rId4"/>
    <p:sldId id="258" r:id="rId5"/>
    <p:sldId id="259" r:id="rId6"/>
    <p:sldId id="262" r:id="rId7"/>
    <p:sldId id="260"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5" autoAdjust="0"/>
    <p:restoredTop sz="94660"/>
  </p:normalViewPr>
  <p:slideViewPr>
    <p:cSldViewPr>
      <p:cViewPr varScale="1">
        <p:scale>
          <a:sx n="64" d="100"/>
          <a:sy n="64" d="100"/>
        </p:scale>
        <p:origin x="150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EBD37A-34C3-4560-A0D4-88714FEB71B1}" type="datetimeFigureOut">
              <a:rPr lang="en-GB" smtClean="0"/>
              <a:t>01/05/2018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FE2229-371D-4F77-8683-0BCA1CF07B09}"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7FE2229-371D-4F77-8683-0BCA1CF07B09}" type="slidenum">
              <a:rPr lang="en-GB" smtClean="0"/>
              <a:t>2</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3865F7E4-EACE-4C92-8F2D-F6810CF748E5}" type="datetimeFigureOut">
              <a:rPr lang="en-GB" smtClean="0"/>
              <a:t>01/05/2018</a:t>
            </a:fld>
            <a:endParaRPr lang="en-GB"/>
          </a:p>
        </p:txBody>
      </p:sp>
      <p:sp>
        <p:nvSpPr>
          <p:cNvPr id="20" name="Footer Placeholder 19"/>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B3A5AFBD-6534-45BB-A568-F71839AD3166}" type="slidenum">
              <a:rPr lang="en-GB" smtClean="0"/>
              <a:t>‹#›</a:t>
            </a:fld>
            <a:endParaRPr lang="en-GB"/>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865F7E4-EACE-4C92-8F2D-F6810CF748E5}" type="datetimeFigureOut">
              <a:rPr lang="en-GB" smtClean="0"/>
              <a:t>01/05/2018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A5AFBD-6534-45BB-A568-F71839AD3166}"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865F7E4-EACE-4C92-8F2D-F6810CF748E5}" type="datetimeFigureOut">
              <a:rPr lang="en-GB" smtClean="0"/>
              <a:t>01/05/2018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A5AFBD-6534-45BB-A568-F71839AD3166}"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865F7E4-EACE-4C92-8F2D-F6810CF748E5}" type="datetimeFigureOut">
              <a:rPr lang="en-GB" smtClean="0"/>
              <a:t>01/05/2018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A5AFBD-6534-45BB-A568-F71839AD3166}"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865F7E4-EACE-4C92-8F2D-F6810CF748E5}" type="datetimeFigureOut">
              <a:rPr lang="en-GB" smtClean="0"/>
              <a:t>01/05/2018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A5AFBD-6534-45BB-A568-F71839AD3166}" type="slidenum">
              <a:rPr lang="en-GB" smtClean="0"/>
              <a:t>‹#›</a:t>
            </a:fld>
            <a:endParaRPr lang="en-GB"/>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865F7E4-EACE-4C92-8F2D-F6810CF748E5}" type="datetimeFigureOut">
              <a:rPr lang="en-GB" smtClean="0"/>
              <a:t>01/05/2018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3A5AFBD-6534-45BB-A568-F71839AD3166}"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865F7E4-EACE-4C92-8F2D-F6810CF748E5}" type="datetimeFigureOut">
              <a:rPr lang="en-GB" smtClean="0"/>
              <a:t>01/05/2018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3A5AFBD-6534-45BB-A568-F71839AD3166}"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3865F7E4-EACE-4C92-8F2D-F6810CF748E5}" type="datetimeFigureOut">
              <a:rPr lang="en-GB" smtClean="0"/>
              <a:t>01/05/2018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3A5AFBD-6534-45BB-A568-F71839AD3166}"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3865F7E4-EACE-4C92-8F2D-F6810CF748E5}" type="datetimeFigureOut">
              <a:rPr lang="en-GB" smtClean="0"/>
              <a:t>01/05/2018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3A5AFBD-6534-45BB-A568-F71839AD3166}" type="slidenum">
              <a:rPr lang="en-GB" smtClean="0"/>
              <a:t>‹#›</a:t>
            </a:fld>
            <a:endParaRPr lang="en-GB"/>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865F7E4-EACE-4C92-8F2D-F6810CF748E5}" type="datetimeFigureOut">
              <a:rPr lang="en-GB" smtClean="0"/>
              <a:t>01/05/2018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3A5AFBD-6534-45BB-A568-F71839AD3166}"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3865F7E4-EACE-4C92-8F2D-F6810CF748E5}" type="datetimeFigureOut">
              <a:rPr lang="en-GB" smtClean="0"/>
              <a:t>01/05/2018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3A5AFBD-6534-45BB-A568-F71839AD3166}" type="slidenum">
              <a:rPr lang="en-GB" smtClean="0"/>
              <a:t>‹#›</a:t>
            </a:fld>
            <a:endParaRPr lang="en-GB"/>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865F7E4-EACE-4C92-8F2D-F6810CF748E5}" type="datetimeFigureOut">
              <a:rPr lang="en-GB" smtClean="0"/>
              <a:t>01/05/2018</a:t>
            </a:fld>
            <a:endParaRPr lang="en-GB"/>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GB"/>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3A5AFBD-6534-45BB-A568-F71839AD3166}" type="slidenum">
              <a:rPr lang="en-GB" smtClean="0"/>
              <a:t>‹#›</a:t>
            </a:fld>
            <a:endParaRPr lang="en-GB"/>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B2CAA-E530-40EB-8826-2EAD2844C662}"/>
              </a:ext>
            </a:extLst>
          </p:cNvPr>
          <p:cNvSpPr>
            <a:spLocks noGrp="1"/>
          </p:cNvSpPr>
          <p:nvPr>
            <p:ph type="title"/>
          </p:nvPr>
        </p:nvSpPr>
        <p:spPr/>
        <p:txBody>
          <a:bodyPr/>
          <a:lstStyle/>
          <a:p>
            <a:r>
              <a:rPr lang="en-GB" dirty="0"/>
              <a:t>Oral Cancer</a:t>
            </a:r>
          </a:p>
        </p:txBody>
      </p:sp>
      <p:sp>
        <p:nvSpPr>
          <p:cNvPr id="3" name="Content Placeholder 2">
            <a:extLst>
              <a:ext uri="{FF2B5EF4-FFF2-40B4-BE49-F238E27FC236}">
                <a16:creationId xmlns:a16="http://schemas.microsoft.com/office/drawing/2014/main" id="{2BEB89B8-B1DF-4F75-A022-5272C06328EC}"/>
              </a:ext>
            </a:extLst>
          </p:cNvPr>
          <p:cNvSpPr>
            <a:spLocks noGrp="1"/>
          </p:cNvSpPr>
          <p:nvPr>
            <p:ph idx="1"/>
          </p:nvPr>
        </p:nvSpPr>
        <p:spPr/>
        <p:txBody>
          <a:bodyPr/>
          <a:lstStyle/>
          <a:p>
            <a:pPr marL="82296" indent="0">
              <a:buNone/>
            </a:pPr>
            <a:endParaRPr lang="en-GB" dirty="0"/>
          </a:p>
          <a:p>
            <a:pPr marL="82296" indent="0">
              <a:buNone/>
            </a:pPr>
            <a:endParaRPr lang="en-GB" dirty="0"/>
          </a:p>
          <a:p>
            <a:pPr marL="82296" indent="0">
              <a:buNone/>
            </a:pPr>
            <a:r>
              <a:rPr lang="en-GB" dirty="0"/>
              <a:t>Louis Collins. May 2018.</a:t>
            </a:r>
          </a:p>
        </p:txBody>
      </p:sp>
    </p:spTree>
    <p:extLst>
      <p:ext uri="{BB962C8B-B14F-4D97-AF65-F5344CB8AC3E}">
        <p14:creationId xmlns:p14="http://schemas.microsoft.com/office/powerpoint/2010/main" val="3936725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What is Oral Cancer?</a:t>
            </a:r>
          </a:p>
        </p:txBody>
      </p:sp>
      <p:sp>
        <p:nvSpPr>
          <p:cNvPr id="3" name="Subtitle 2"/>
          <p:cNvSpPr>
            <a:spLocks noGrp="1"/>
          </p:cNvSpPr>
          <p:nvPr>
            <p:ph type="subTitle" idx="1"/>
          </p:nvPr>
        </p:nvSpPr>
        <p:spPr/>
        <p:txBody>
          <a:bodyPr/>
          <a:lstStyle/>
          <a:p>
            <a:r>
              <a:rPr lang="en-GB" dirty="0"/>
              <a:t>A malignancy found in the tissues of the lip, mouth or oral cavity.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Common is Oral Cancer?</a:t>
            </a:r>
          </a:p>
        </p:txBody>
      </p:sp>
      <p:sp>
        <p:nvSpPr>
          <p:cNvPr id="3" name="Content Placeholder 2"/>
          <p:cNvSpPr>
            <a:spLocks noGrp="1"/>
          </p:cNvSpPr>
          <p:nvPr>
            <p:ph idx="1"/>
          </p:nvPr>
        </p:nvSpPr>
        <p:spPr>
          <a:xfrm>
            <a:off x="1435608" y="1447800"/>
            <a:ext cx="7498080" cy="5293568"/>
          </a:xfrm>
        </p:spPr>
        <p:txBody>
          <a:bodyPr/>
          <a:lstStyle/>
          <a:p>
            <a:r>
              <a:rPr lang="en-GB" sz="2400" dirty="0"/>
              <a:t>Oral Cancer is one of the ten most common malignancies in the world. ( this includes breast, pancreatic and testicular cancer)</a:t>
            </a:r>
          </a:p>
          <a:p>
            <a:r>
              <a:rPr lang="en-GB" sz="2400" dirty="0"/>
              <a:t>In third world countries, it is the 3</a:t>
            </a:r>
            <a:r>
              <a:rPr lang="en-GB" sz="2400" baseline="30000" dirty="0"/>
              <a:t>rd</a:t>
            </a:r>
            <a:r>
              <a:rPr lang="en-GB" sz="2400" dirty="0"/>
              <a:t> most common malignancies.</a:t>
            </a:r>
          </a:p>
          <a:p>
            <a:r>
              <a:rPr lang="en-GB" sz="2400" dirty="0"/>
              <a:t>In Asia it accounts for over 40% of all cancers.</a:t>
            </a:r>
          </a:p>
          <a:p>
            <a:r>
              <a:rPr lang="en-GB" sz="2400" dirty="0"/>
              <a:t>In 2013 it was reported that in the U.S alone, on average 100 people were diagnosed with Oral Cancer each day.</a:t>
            </a:r>
          </a:p>
          <a:p>
            <a:r>
              <a:rPr lang="en-GB" sz="2400" dirty="0"/>
              <a:t>Unfortunately, most cases our diagnosed at late stages of development, where the survival rate is only 43%.</a:t>
            </a:r>
          </a:p>
          <a:p>
            <a:r>
              <a:rPr lang="en-GB" sz="2400" dirty="0"/>
              <a:t>When diagnosed at the earlier stages, survival rate is a much higher 85%.</a:t>
            </a:r>
          </a:p>
          <a:p>
            <a:endParaRPr lang="en-GB" sz="2400" dirty="0"/>
          </a:p>
          <a:p>
            <a:endParaRPr lang="en-GB" dirty="0"/>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82C34-BE09-4B86-8CCF-E0F77D9F1EE1}"/>
              </a:ext>
            </a:extLst>
          </p:cNvPr>
          <p:cNvSpPr>
            <a:spLocks noGrp="1"/>
          </p:cNvSpPr>
          <p:nvPr>
            <p:ph type="title"/>
          </p:nvPr>
        </p:nvSpPr>
        <p:spPr/>
        <p:txBody>
          <a:bodyPr>
            <a:normAutofit fontScale="90000"/>
          </a:bodyPr>
          <a:lstStyle/>
          <a:p>
            <a:r>
              <a:rPr lang="en-GB" dirty="0"/>
              <a:t>What Factors Increase the Risk of Oral Cancer?</a:t>
            </a:r>
          </a:p>
        </p:txBody>
      </p:sp>
      <p:sp>
        <p:nvSpPr>
          <p:cNvPr id="3" name="Content Placeholder 2">
            <a:extLst>
              <a:ext uri="{FF2B5EF4-FFF2-40B4-BE49-F238E27FC236}">
                <a16:creationId xmlns:a16="http://schemas.microsoft.com/office/drawing/2014/main" id="{8EF44173-6F9E-490B-85F6-3AB3B31AFCE2}"/>
              </a:ext>
            </a:extLst>
          </p:cNvPr>
          <p:cNvSpPr>
            <a:spLocks noGrp="1"/>
          </p:cNvSpPr>
          <p:nvPr>
            <p:ph idx="1"/>
          </p:nvPr>
        </p:nvSpPr>
        <p:spPr>
          <a:xfrm>
            <a:off x="1435608" y="1447800"/>
            <a:ext cx="7498080" cy="5135562"/>
          </a:xfrm>
        </p:spPr>
        <p:txBody>
          <a:bodyPr>
            <a:normAutofit/>
          </a:bodyPr>
          <a:lstStyle/>
          <a:p>
            <a:r>
              <a:rPr lang="en-GB" sz="2000" dirty="0"/>
              <a:t>Genetics.</a:t>
            </a:r>
          </a:p>
          <a:p>
            <a:r>
              <a:rPr lang="en-GB" sz="2000" dirty="0"/>
              <a:t>Smoking-including cigars, cigarettes, pipes etc. Smokers are six times more likely to develop oral cancer than the average person.</a:t>
            </a:r>
          </a:p>
          <a:p>
            <a:r>
              <a:rPr lang="en-GB" sz="2000" dirty="0"/>
              <a:t>Excessive consumption of alcohol. Drinkers are also six times more at risk than the average person. </a:t>
            </a:r>
          </a:p>
          <a:p>
            <a:r>
              <a:rPr lang="en-GB" sz="2000" dirty="0"/>
              <a:t>The carcinogens in tobacco and alcoholic drinks permanently damage DNA of cells in the mouth including key genes that protects us against cancer.</a:t>
            </a:r>
          </a:p>
          <a:p>
            <a:endParaRPr lang="en-GB" sz="2000" dirty="0"/>
          </a:p>
          <a:p>
            <a:r>
              <a:rPr lang="en-GB" sz="2000" dirty="0"/>
              <a:t>Excessive sun exposure and sunbeds. The sun gives off UV rays which damage DNA of cells and supress the immune system.</a:t>
            </a:r>
          </a:p>
          <a:p>
            <a:r>
              <a:rPr lang="en-GB" sz="2000" dirty="0"/>
              <a:t>Poor diet. Lack of minerals and vitamins such as iron and folic acid which can heighten chances. Poor diet can lead to a breakdown in oral mucosa, making it more prone to developing cancer.</a:t>
            </a:r>
          </a:p>
          <a:p>
            <a:pPr marL="82296" indent="0">
              <a:buNone/>
            </a:pPr>
            <a:endParaRPr lang="en-GB" sz="2000" dirty="0"/>
          </a:p>
        </p:txBody>
      </p:sp>
    </p:spTree>
    <p:extLst>
      <p:ext uri="{BB962C8B-B14F-4D97-AF65-F5344CB8AC3E}">
        <p14:creationId xmlns:p14="http://schemas.microsoft.com/office/powerpoint/2010/main" val="3824009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6DACD-1653-4ED5-AF07-0F983EB3BFA4}"/>
              </a:ext>
            </a:extLst>
          </p:cNvPr>
          <p:cNvSpPr>
            <a:spLocks noGrp="1"/>
          </p:cNvSpPr>
          <p:nvPr>
            <p:ph type="title"/>
          </p:nvPr>
        </p:nvSpPr>
        <p:spPr/>
        <p:txBody>
          <a:bodyPr>
            <a:normAutofit/>
          </a:bodyPr>
          <a:lstStyle/>
          <a:p>
            <a:r>
              <a:rPr lang="en-GB" dirty="0"/>
              <a:t>Symptoms</a:t>
            </a:r>
          </a:p>
        </p:txBody>
      </p:sp>
      <p:sp>
        <p:nvSpPr>
          <p:cNvPr id="3" name="Content Placeholder 2">
            <a:extLst>
              <a:ext uri="{FF2B5EF4-FFF2-40B4-BE49-F238E27FC236}">
                <a16:creationId xmlns:a16="http://schemas.microsoft.com/office/drawing/2014/main" id="{381AAF03-E477-4E45-AFD6-0B53E5F7FC5F}"/>
              </a:ext>
            </a:extLst>
          </p:cNvPr>
          <p:cNvSpPr>
            <a:spLocks noGrp="1"/>
          </p:cNvSpPr>
          <p:nvPr>
            <p:ph idx="1"/>
          </p:nvPr>
        </p:nvSpPr>
        <p:spPr/>
        <p:txBody>
          <a:bodyPr/>
          <a:lstStyle/>
          <a:p>
            <a:r>
              <a:rPr lang="en-GB" sz="2000" dirty="0"/>
              <a:t>Leucoplakia- a white patch anywhere in the mouth that cannot be rubbed off.</a:t>
            </a:r>
          </a:p>
          <a:p>
            <a:r>
              <a:rPr lang="en-GB" sz="2000" dirty="0" err="1"/>
              <a:t>Erythroplakia</a:t>
            </a:r>
            <a:r>
              <a:rPr lang="en-GB" sz="2000" dirty="0"/>
              <a:t>- a red patch that is not any other identifiable condition.</a:t>
            </a:r>
          </a:p>
          <a:p>
            <a:r>
              <a:rPr lang="en-GB" sz="2000" dirty="0"/>
              <a:t>Non-healing ulcers- Ulcers typically heal 10-14 days however if you have an ulcer which does not heal by 16 days seek medical attention.</a:t>
            </a:r>
          </a:p>
          <a:p>
            <a:r>
              <a:rPr lang="en-GB" sz="2000" dirty="0"/>
              <a:t>Swollen lymph nodes on the throat region.</a:t>
            </a:r>
          </a:p>
          <a:p>
            <a:r>
              <a:rPr lang="en-GB" sz="2000" dirty="0"/>
              <a:t>Lumps in the mouth</a:t>
            </a:r>
          </a:p>
          <a:p>
            <a:r>
              <a:rPr lang="en-GB" sz="2000" dirty="0"/>
              <a:t>Difficulty swallowing + eating.</a:t>
            </a:r>
          </a:p>
          <a:p>
            <a:r>
              <a:rPr lang="en-GB" sz="2000" dirty="0"/>
              <a:t>Unexplained weight loss.</a:t>
            </a:r>
          </a:p>
          <a:p>
            <a:r>
              <a:rPr lang="en-GB" sz="2000" dirty="0"/>
              <a:t>Bleeding or numbness in the mouth.</a:t>
            </a:r>
          </a:p>
          <a:p>
            <a:pPr marL="82296" indent="0">
              <a:buNone/>
            </a:pPr>
            <a:endParaRPr lang="en-GB" sz="1600" dirty="0"/>
          </a:p>
          <a:p>
            <a:endParaRPr lang="en-GB" dirty="0"/>
          </a:p>
        </p:txBody>
      </p:sp>
    </p:spTree>
    <p:extLst>
      <p:ext uri="{BB962C8B-B14F-4D97-AF65-F5344CB8AC3E}">
        <p14:creationId xmlns:p14="http://schemas.microsoft.com/office/powerpoint/2010/main" val="2922303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9E527-FBE5-4E84-914E-9C93FEB89893}"/>
              </a:ext>
            </a:extLst>
          </p:cNvPr>
          <p:cNvSpPr>
            <a:spLocks noGrp="1"/>
          </p:cNvSpPr>
          <p:nvPr>
            <p:ph type="title"/>
          </p:nvPr>
        </p:nvSpPr>
        <p:spPr/>
        <p:txBody>
          <a:bodyPr/>
          <a:lstStyle/>
          <a:p>
            <a:endParaRPr lang="en-GB" dirty="0"/>
          </a:p>
        </p:txBody>
      </p:sp>
      <p:pic>
        <p:nvPicPr>
          <p:cNvPr id="5" name="Content Placeholder 4">
            <a:extLst>
              <a:ext uri="{FF2B5EF4-FFF2-40B4-BE49-F238E27FC236}">
                <a16:creationId xmlns:a16="http://schemas.microsoft.com/office/drawing/2014/main" id="{1C29641B-54A8-48FC-8A28-C282507A84A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23728" y="1196752"/>
            <a:ext cx="5976664" cy="4248472"/>
          </a:xfrm>
        </p:spPr>
      </p:pic>
    </p:spTree>
    <p:extLst>
      <p:ext uri="{BB962C8B-B14F-4D97-AF65-F5344CB8AC3E}">
        <p14:creationId xmlns:p14="http://schemas.microsoft.com/office/powerpoint/2010/main" val="674289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78317-7435-444D-9211-D330D8C5123C}"/>
              </a:ext>
            </a:extLst>
          </p:cNvPr>
          <p:cNvSpPr>
            <a:spLocks noGrp="1"/>
          </p:cNvSpPr>
          <p:nvPr>
            <p:ph type="title"/>
          </p:nvPr>
        </p:nvSpPr>
        <p:spPr/>
        <p:txBody>
          <a:bodyPr/>
          <a:lstStyle/>
          <a:p>
            <a:r>
              <a:rPr lang="en-GB" dirty="0"/>
              <a:t>Treatment</a:t>
            </a:r>
          </a:p>
        </p:txBody>
      </p:sp>
      <p:sp>
        <p:nvSpPr>
          <p:cNvPr id="3" name="Content Placeholder 2">
            <a:extLst>
              <a:ext uri="{FF2B5EF4-FFF2-40B4-BE49-F238E27FC236}">
                <a16:creationId xmlns:a16="http://schemas.microsoft.com/office/drawing/2014/main" id="{71C3B0D3-C12E-4211-BDC9-9485B9C1943C}"/>
              </a:ext>
            </a:extLst>
          </p:cNvPr>
          <p:cNvSpPr>
            <a:spLocks noGrp="1"/>
          </p:cNvSpPr>
          <p:nvPr>
            <p:ph idx="1"/>
          </p:nvPr>
        </p:nvSpPr>
        <p:spPr/>
        <p:txBody>
          <a:bodyPr>
            <a:normAutofit/>
          </a:bodyPr>
          <a:lstStyle/>
          <a:p>
            <a:pPr marL="82296" indent="0">
              <a:buNone/>
            </a:pPr>
            <a:r>
              <a:rPr lang="en-GB" sz="1400" dirty="0"/>
              <a:t>Two types of treatment are used:</a:t>
            </a:r>
          </a:p>
          <a:p>
            <a:r>
              <a:rPr lang="en-GB" sz="1400" dirty="0"/>
              <a:t>Surgery-Surgery (removing the cancer in an operation) is a common treatment for all stages of lip and oral cavity cancer. Surgery may include the following:</a:t>
            </a:r>
          </a:p>
          <a:p>
            <a:r>
              <a:rPr lang="en-GB" sz="1400" dirty="0"/>
              <a:t>Wide local excision: Removal of the cancer and some of the healthy tissue around it. If cancer has spread into bone, surgery may include removal of the involved bone tissue.</a:t>
            </a:r>
          </a:p>
          <a:p>
            <a:r>
              <a:rPr lang="en-GB" sz="1400" dirty="0"/>
              <a:t>Neck dissection: Removal of lymph nodes and other tissues in the neck. This is done when cancer may have spread from the lip and oral cavity.</a:t>
            </a:r>
          </a:p>
          <a:p>
            <a:pPr marL="82296" indent="0">
              <a:buNone/>
            </a:pPr>
            <a:r>
              <a:rPr lang="en-GB" sz="1400" dirty="0"/>
              <a:t>Although effective, surgery may affect speech, eating mechanisms and breathing. Plastic surgery may be required to reconstruct areas of the face, mouth or teeth. This opportunity can be provided by the NHS.</a:t>
            </a:r>
          </a:p>
          <a:p>
            <a:pPr marL="82296" indent="0">
              <a:buNone/>
            </a:pPr>
            <a:endParaRPr lang="en-GB" sz="1400" dirty="0"/>
          </a:p>
          <a:p>
            <a:pPr marL="82296" indent="0">
              <a:buNone/>
            </a:pPr>
            <a:r>
              <a:rPr lang="en-GB" sz="1400" dirty="0"/>
              <a:t>After surgery, or if the tumour is minor (small), chemotherapy can be used to kill off any cancer cells. For those who smoke, the effectiveness of chemotherapy may be reduced.</a:t>
            </a:r>
          </a:p>
        </p:txBody>
      </p:sp>
    </p:spTree>
    <p:extLst>
      <p:ext uri="{BB962C8B-B14F-4D97-AF65-F5344CB8AC3E}">
        <p14:creationId xmlns:p14="http://schemas.microsoft.com/office/powerpoint/2010/main" val="1291034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81552-1CB0-41C9-A1AD-5C9EBAA7CB35}"/>
              </a:ext>
            </a:extLst>
          </p:cNvPr>
          <p:cNvSpPr>
            <a:spLocks noGrp="1"/>
          </p:cNvSpPr>
          <p:nvPr>
            <p:ph type="title"/>
          </p:nvPr>
        </p:nvSpPr>
        <p:spPr/>
        <p:txBody>
          <a:bodyPr>
            <a:normAutofit fontScale="90000"/>
          </a:bodyPr>
          <a:lstStyle/>
          <a:p>
            <a:r>
              <a:rPr lang="en-GB" dirty="0"/>
              <a:t>Advancements in Treatment for Oral Cancer</a:t>
            </a:r>
          </a:p>
        </p:txBody>
      </p:sp>
      <p:sp>
        <p:nvSpPr>
          <p:cNvPr id="3" name="Content Placeholder 2">
            <a:extLst>
              <a:ext uri="{FF2B5EF4-FFF2-40B4-BE49-F238E27FC236}">
                <a16:creationId xmlns:a16="http://schemas.microsoft.com/office/drawing/2014/main" id="{F49E34D9-0F54-42C4-9669-B419B0720DCD}"/>
              </a:ext>
            </a:extLst>
          </p:cNvPr>
          <p:cNvSpPr>
            <a:spLocks noGrp="1"/>
          </p:cNvSpPr>
          <p:nvPr>
            <p:ph idx="1"/>
          </p:nvPr>
        </p:nvSpPr>
        <p:spPr/>
        <p:txBody>
          <a:bodyPr>
            <a:noAutofit/>
          </a:bodyPr>
          <a:lstStyle/>
          <a:p>
            <a:r>
              <a:rPr lang="en-GB" sz="1800" dirty="0"/>
              <a:t>Oral Cancer may arise from damage to the p53 gene which would normally produce a protein which prevents cells excessively growing. Without the gene abnormal cells grow rapidly and cancer can form. DNA can be checked early on  to observe if there is any damage to the gene. This is beneficial as the earlier the cancer is detected the more likely overcoming it is.  Also these tests may be used to define surgical margins and see  if the tumour should be dealt with using surgery or radiotherapy.</a:t>
            </a:r>
          </a:p>
          <a:p>
            <a:pPr marL="82296" indent="0">
              <a:buNone/>
            </a:pPr>
            <a:r>
              <a:rPr lang="en-GB" sz="1800" dirty="0"/>
              <a:t>A drug called C225 is being clinically trialled- this drug supposedly makes radiation therapy more effective in killing cancer cells in the head and neck.</a:t>
            </a:r>
          </a:p>
          <a:p>
            <a:pPr marL="82296" indent="0">
              <a:buNone/>
            </a:pPr>
            <a:endParaRPr lang="en-GB" sz="1800" dirty="0"/>
          </a:p>
          <a:p>
            <a:pPr marL="82296" indent="0">
              <a:buNone/>
            </a:pPr>
            <a:r>
              <a:rPr lang="en-GB" sz="1800" dirty="0"/>
              <a:t>Vaccines is another method being trialled- Its suggested vaccines would help the persons immune system to recognize and attack cancer cells. </a:t>
            </a:r>
            <a:r>
              <a:rPr lang="en-GB" sz="1800" dirty="0" err="1"/>
              <a:t>Papillomavirues</a:t>
            </a:r>
            <a:r>
              <a:rPr lang="en-GB" sz="1800" dirty="0"/>
              <a:t> ( a non enveloped DNA virus In humans )share similar genetic information to oral </a:t>
            </a:r>
            <a:r>
              <a:rPr lang="en-GB" sz="1800"/>
              <a:t>cancer cells.</a:t>
            </a:r>
            <a:endParaRPr lang="en-GB" sz="1800" dirty="0"/>
          </a:p>
        </p:txBody>
      </p:sp>
    </p:spTree>
    <p:extLst>
      <p:ext uri="{BB962C8B-B14F-4D97-AF65-F5344CB8AC3E}">
        <p14:creationId xmlns:p14="http://schemas.microsoft.com/office/powerpoint/2010/main" val="23426765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254</TotalTime>
  <Words>699</Words>
  <Application>Microsoft Office PowerPoint</Application>
  <PresentationFormat>On-screen Show (4:3)</PresentationFormat>
  <Paragraphs>45</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vt:lpstr>
      <vt:lpstr>Gill Sans MT</vt:lpstr>
      <vt:lpstr>Verdana</vt:lpstr>
      <vt:lpstr>Wingdings 2</vt:lpstr>
      <vt:lpstr>Solstice</vt:lpstr>
      <vt:lpstr>Oral Cancer</vt:lpstr>
      <vt:lpstr>What is Oral Cancer?</vt:lpstr>
      <vt:lpstr>How Common is Oral Cancer?</vt:lpstr>
      <vt:lpstr>What Factors Increase the Risk of Oral Cancer?</vt:lpstr>
      <vt:lpstr>Symptoms</vt:lpstr>
      <vt:lpstr>PowerPoint Presentation</vt:lpstr>
      <vt:lpstr>Treatment</vt:lpstr>
      <vt:lpstr>Advancements in Treatment for Oral Cancer</vt:lpstr>
    </vt:vector>
  </TitlesOfParts>
  <Company>King David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Oral Cancer</dc:title>
  <dc:creator>06lC02</dc:creator>
  <cp:lastModifiedBy>Louis Collins</cp:lastModifiedBy>
  <cp:revision>13</cp:revision>
  <dcterms:created xsi:type="dcterms:W3CDTF">2018-04-30T08:04:31Z</dcterms:created>
  <dcterms:modified xsi:type="dcterms:W3CDTF">2018-05-01T06:52:25Z</dcterms:modified>
</cp:coreProperties>
</file>