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62" r:id="rId5"/>
    <p:sldId id="261" r:id="rId6"/>
    <p:sldId id="264" r:id="rId7"/>
    <p:sldId id="258" r:id="rId8"/>
    <p:sldId id="266" r:id="rId9"/>
    <p:sldId id="270" r:id="rId10"/>
    <p:sldId id="271" r:id="rId11"/>
    <p:sldId id="267" r:id="rId12"/>
    <p:sldId id="276" r:id="rId13"/>
    <p:sldId id="259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19B43-545A-4EB8-8E46-B7E88FDE11BA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A425-5578-4A4C-8F07-7864183A29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40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Pharmacies are ideally placed in the heart of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community to access ‘hard to reach’ groups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thus reduce health inequalities and be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instrumental in the radical changes envisaged.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the only healthcare professional situated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areas of deprivation, community pharmacies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well-positioned to target the higher levels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obesity, smoking, and drug and alcohol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misuse particularly associated with low income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deprivation (3).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Pharmacists are highly trained, skilled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professionals who are part of the public health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professional network and the potential to use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pharmacy teams more effectively to improve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and wellbeing and reduce health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inequalities has been identified (1). As a patient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facing service, pharmacy has a number of key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 that fit well with promoting public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and preventative healthcare messages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delivering public health services to a wide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cross-section of society.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Enhanced pharmacy services, which include stop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smoking services, sexual health and weight loss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programmes, have been shown to be an underutilised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that can deliver innovative,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cost-effective public health services to patients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highly accessible manner. These services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also help the NHS achieve its Quality,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Innovation, Productivity and Prevention (QIPP)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 (5).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health is included within the current NHS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pharmacy contractual framework in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England. Pharmacies already give proactive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advice on wellbeing issues to people presenting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prescriptions with diabetes, those at risk of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 heart disease (particularly those with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blood pressure) and those who smoke or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overweight. In addition, they also provide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advice and support for carers to help them in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caring roles. Each year pharmacies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participate in up to six health promotion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campaigns at the request of the PCT, to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 public health messages to the public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visiting the pharmacy during specific targeted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campaign periods (6). Nationally, Public Health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England will influence the future contractual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 and locally commissioned services of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future (2).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that NHS organisations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to maintain and develop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pharmaceutical services, including local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enhanced services to meet pharmaceutical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needs… Evidence continues to build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CA425-5578-4A4C-8F07-7864183A299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399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038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799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532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370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16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62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365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235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755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37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91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CDC6-D752-41FB-9188-00E520E27228}" type="datetimeFigureOut">
              <a:rPr lang="en-GB" smtClean="0"/>
              <a:pPr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EBD1-525E-4291-BB47-1D0CE35A9E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43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King David </a:t>
            </a:r>
            <a:r>
              <a:rPr lang="en-GB" dirty="0" err="1" smtClean="0"/>
              <a:t>Medsoc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Fiona Caplan-Dean</a:t>
            </a:r>
          </a:p>
          <a:p>
            <a:r>
              <a:rPr lang="en-GB" dirty="0" smtClean="0"/>
              <a:t>Pharmacy Services Development Manager UK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92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68% increase in Asthma control</a:t>
            </a:r>
            <a:endParaRPr lang="en-GB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6998"/>
            <a:ext cx="2520280" cy="359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335611" cy="288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260" y="5157192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9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5.4 million people in the UK are currently receiving treatment for asthma: 1.1 million children (1 in 11) and 4.3 million adults (1 in 12).</a:t>
            </a:r>
          </a:p>
          <a:p>
            <a:r>
              <a:rPr lang="en-GB" dirty="0" smtClean="0"/>
              <a:t> UK still has some of the highest rates in Europe and on average 3 people a day die from asthma.</a:t>
            </a:r>
          </a:p>
          <a:p>
            <a:r>
              <a:rPr lang="en-GB" dirty="0" smtClean="0"/>
              <a:t>In 2016 1,410 people died from asthma.</a:t>
            </a:r>
          </a:p>
          <a:p>
            <a:r>
              <a:rPr lang="en-GB" dirty="0" smtClean="0"/>
              <a:t>The NHS spends around 1 billion a year treating and caring for people with asthma.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11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293096"/>
            <a:ext cx="2933954" cy="1432684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04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69" y="1412776"/>
            <a:ext cx="2393295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603766"/>
            <a:ext cx="4032448" cy="19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7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BP/ AF Services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There </a:t>
            </a:r>
            <a:r>
              <a:rPr lang="en-GB" dirty="0"/>
              <a:t>are 9.5 million people in the UK diagnosed as having </a:t>
            </a:r>
            <a:r>
              <a:rPr lang="en-GB" dirty="0" smtClean="0"/>
              <a:t>high blood </a:t>
            </a:r>
            <a:r>
              <a:rPr lang="en-GB" dirty="0"/>
              <a:t>pressure, also known as </a:t>
            </a:r>
            <a:r>
              <a:rPr lang="en-GB" dirty="0" smtClean="0"/>
              <a:t>hypertension. That </a:t>
            </a:r>
            <a:r>
              <a:rPr lang="en-GB" dirty="0"/>
              <a:t>is 1 in </a:t>
            </a:r>
            <a:r>
              <a:rPr lang="en-GB" dirty="0" smtClean="0"/>
              <a:t>7 people </a:t>
            </a:r>
            <a:r>
              <a:rPr lang="en-GB" dirty="0"/>
              <a:t>in the UK.</a:t>
            </a:r>
          </a:p>
          <a:p>
            <a:r>
              <a:rPr lang="en-GB" dirty="0" smtClean="0"/>
              <a:t>For </a:t>
            </a:r>
            <a:r>
              <a:rPr lang="en-GB" dirty="0"/>
              <a:t>every 10 people diagnosed with high blood pressure, </a:t>
            </a:r>
            <a:r>
              <a:rPr lang="en-GB" dirty="0" smtClean="0"/>
              <a:t>seven remain </a:t>
            </a:r>
            <a:r>
              <a:rPr lang="en-GB" dirty="0"/>
              <a:t>undiagnosed and untreated - this is more than 5.5 </a:t>
            </a:r>
            <a:r>
              <a:rPr lang="en-GB" dirty="0" smtClean="0"/>
              <a:t>million people </a:t>
            </a:r>
            <a:r>
              <a:rPr lang="en-GB" dirty="0"/>
              <a:t>in England </a:t>
            </a:r>
            <a:r>
              <a:rPr lang="en-GB" dirty="0" smtClean="0"/>
              <a:t>alone.</a:t>
            </a:r>
            <a:endParaRPr lang="en-GB" dirty="0"/>
          </a:p>
          <a:p>
            <a:r>
              <a:rPr lang="en-GB" dirty="0" smtClean="0"/>
              <a:t>Treatment </a:t>
            </a:r>
            <a:r>
              <a:rPr lang="en-GB" dirty="0"/>
              <a:t>for high blood pressure significantly reduces the </a:t>
            </a:r>
            <a:r>
              <a:rPr lang="en-GB" dirty="0" smtClean="0"/>
              <a:t>risk of </a:t>
            </a:r>
            <a:r>
              <a:rPr lang="en-GB" dirty="0"/>
              <a:t>heart attacks, stroke and heart failure: Every </a:t>
            </a:r>
            <a:r>
              <a:rPr lang="en-GB" dirty="0" smtClean="0"/>
              <a:t>10mmHg reduction </a:t>
            </a:r>
            <a:r>
              <a:rPr lang="en-GB" dirty="0"/>
              <a:t>in systolic BP reduces the risk of </a:t>
            </a:r>
            <a:r>
              <a:rPr lang="en-GB" dirty="0" smtClean="0"/>
              <a:t>major cardiovascular events </a:t>
            </a:r>
            <a:r>
              <a:rPr lang="en-GB" dirty="0"/>
              <a:t>by 20</a:t>
            </a:r>
            <a:r>
              <a:rPr lang="en-GB" dirty="0" smtClean="0"/>
              <a:t>%.</a:t>
            </a:r>
          </a:p>
          <a:p>
            <a:r>
              <a:rPr lang="en-GB" dirty="0" smtClean="0"/>
              <a:t> </a:t>
            </a:r>
            <a:r>
              <a:rPr lang="en-GB" dirty="0"/>
              <a:t>High blood pressure is a contributing factor in around half </a:t>
            </a:r>
            <a:r>
              <a:rPr lang="en-GB" dirty="0" smtClean="0"/>
              <a:t>of strokes </a:t>
            </a:r>
            <a:r>
              <a:rPr lang="en-GB" dirty="0"/>
              <a:t>in England, Wales and Northern Ireland.</a:t>
            </a:r>
          </a:p>
        </p:txBody>
      </p:sp>
    </p:spTree>
    <p:extLst>
      <p:ext uri="{BB962C8B-B14F-4D97-AF65-F5344CB8AC3E}">
        <p14:creationId xmlns:p14="http://schemas.microsoft.com/office/powerpoint/2010/main" xmlns="" val="16705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Vaccination Services</a:t>
            </a:r>
            <a:endParaRPr lang="en-GB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18202" y="1600200"/>
            <a:ext cx="33165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70 million trips</a:t>
            </a:r>
          </a:p>
          <a:p>
            <a:r>
              <a:rPr lang="en-GB" dirty="0" smtClean="0"/>
              <a:t>50% don’t get advice</a:t>
            </a:r>
          </a:p>
          <a:p>
            <a:r>
              <a:rPr lang="en-GB" dirty="0" smtClean="0"/>
              <a:t>&lt;5% of GPs offer</a:t>
            </a:r>
          </a:p>
          <a:p>
            <a:r>
              <a:rPr lang="en-GB" dirty="0" smtClean="0"/>
              <a:t>243 cases of malaria</a:t>
            </a:r>
          </a:p>
          <a:p>
            <a:r>
              <a:rPr lang="en-GB" dirty="0" smtClean="0"/>
              <a:t>14 cases of cholera</a:t>
            </a:r>
          </a:p>
          <a:p>
            <a:r>
              <a:rPr lang="en-GB" dirty="0" smtClean="0"/>
              <a:t>92 cases typhoid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758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1051"/>
            <a:ext cx="6696744" cy="375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23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 Pharmacist do 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846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27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history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360" y="2123104"/>
            <a:ext cx="3823831" cy="26316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132856"/>
            <a:ext cx="5256584" cy="3137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29" y="2420888"/>
            <a:ext cx="3193228" cy="1937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772816"/>
            <a:ext cx="4392488" cy="4019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983" y="1484784"/>
            <a:ext cx="2808312" cy="2091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1847" y="1466048"/>
            <a:ext cx="3406435" cy="1333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942996"/>
            <a:ext cx="3312368" cy="1826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07" y="4184649"/>
            <a:ext cx="3048264" cy="1607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010" y="4879908"/>
            <a:ext cx="3524591" cy="1825399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00" y="2665558"/>
            <a:ext cx="3556812" cy="2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68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/>
          <a:lstStyle/>
          <a:p>
            <a:r>
              <a:rPr lang="en-GB" dirty="0" smtClean="0"/>
              <a:t>Pharmacy within NHS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8450"/>
            <a:ext cx="7488832" cy="527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7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Why growing need to support more 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581128"/>
            <a:ext cx="5976664" cy="1756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347330"/>
            <a:ext cx="4536504" cy="29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5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services in Pharmacy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First point of contact </a:t>
            </a:r>
          </a:p>
          <a:p>
            <a:r>
              <a:rPr lang="en-GB" dirty="0" smtClean="0"/>
              <a:t>Only point of contact – Healthcare professional</a:t>
            </a:r>
          </a:p>
          <a:p>
            <a:r>
              <a:rPr lang="en-GB" dirty="0" smtClean="0"/>
              <a:t>Heart of the community</a:t>
            </a:r>
          </a:p>
          <a:p>
            <a:r>
              <a:rPr lang="en-GB" dirty="0" smtClean="0"/>
              <a:t>Only </a:t>
            </a:r>
            <a:r>
              <a:rPr lang="en-GB" dirty="0"/>
              <a:t>healthcare professional </a:t>
            </a:r>
            <a:r>
              <a:rPr lang="en-GB" dirty="0" smtClean="0"/>
              <a:t>situated in </a:t>
            </a:r>
            <a:r>
              <a:rPr lang="en-GB" dirty="0"/>
              <a:t>areas of deprivation, </a:t>
            </a: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ommunity pharmacies are </a:t>
            </a:r>
            <a:r>
              <a:rPr lang="en-GB" dirty="0"/>
              <a:t>well-positioned to target the higher </a:t>
            </a:r>
            <a:r>
              <a:rPr lang="en-GB" dirty="0" smtClean="0"/>
              <a:t>levels of </a:t>
            </a:r>
            <a:r>
              <a:rPr lang="en-GB" dirty="0"/>
              <a:t>obesity, smoking, and drug and </a:t>
            </a:r>
            <a:r>
              <a:rPr lang="en-GB" dirty="0" smtClean="0"/>
              <a:t>alcohol misuse </a:t>
            </a:r>
            <a:r>
              <a:rPr lang="en-GB" dirty="0"/>
              <a:t>particularly associated with low </a:t>
            </a:r>
            <a:r>
              <a:rPr lang="en-GB" dirty="0" smtClean="0"/>
              <a:t>income and </a:t>
            </a:r>
            <a:r>
              <a:rPr lang="en-GB" dirty="0"/>
              <a:t>deprivation </a:t>
            </a:r>
          </a:p>
          <a:p>
            <a:r>
              <a:rPr lang="en-GB" dirty="0"/>
              <a:t>Pharmacists are highly trained, </a:t>
            </a:r>
            <a:r>
              <a:rPr lang="en-GB" dirty="0" smtClean="0"/>
              <a:t>skilled professionals </a:t>
            </a:r>
            <a:r>
              <a:rPr lang="en-GB" dirty="0"/>
              <a:t>who are part of the public </a:t>
            </a:r>
            <a:r>
              <a:rPr lang="en-GB" dirty="0" smtClean="0"/>
              <a:t>health professional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711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Supporting people with self care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6000"/>
            <a:ext cx="7920880" cy="56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02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people with medicines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43325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080" y="1700806"/>
            <a:ext cx="4573371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45" y="1556792"/>
            <a:ext cx="42037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64330"/>
            <a:ext cx="3295650" cy="494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549255"/>
            <a:ext cx="3598197" cy="496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995" y="1870721"/>
            <a:ext cx="4299545" cy="43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87" y="2326580"/>
            <a:ext cx="6478878" cy="24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1" descr="Image result for rip imag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023" y="2326580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89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Developed </a:t>
            </a:r>
          </a:p>
          <a:p>
            <a:r>
              <a:rPr lang="en-GB" dirty="0" smtClean="0"/>
              <a:t>Commissioners </a:t>
            </a:r>
            <a:r>
              <a:rPr lang="en-GB" dirty="0" err="1" smtClean="0"/>
              <a:t>eg</a:t>
            </a:r>
            <a:r>
              <a:rPr lang="en-GB" dirty="0" smtClean="0"/>
              <a:t> CCGs</a:t>
            </a:r>
          </a:p>
          <a:p>
            <a:r>
              <a:rPr lang="en-GB" dirty="0" smtClean="0"/>
              <a:t>Pharmaceutical Companies</a:t>
            </a:r>
          </a:p>
          <a:p>
            <a:r>
              <a:rPr lang="en-GB" dirty="0" smtClean="0"/>
              <a:t>NHS national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61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717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King David Medsoc</vt:lpstr>
      <vt:lpstr>What does a Pharmacist do ?</vt:lpstr>
      <vt:lpstr>Career history</vt:lpstr>
      <vt:lpstr>Pharmacy within NHS</vt:lpstr>
      <vt:lpstr> Why growing need to support more ?</vt:lpstr>
      <vt:lpstr>Why services in Pharmacy ?</vt:lpstr>
      <vt:lpstr>Supporting people with self care</vt:lpstr>
      <vt:lpstr>Supporting people with medicines</vt:lpstr>
      <vt:lpstr>Services</vt:lpstr>
      <vt:lpstr>68% increase in Asthma control</vt:lpstr>
      <vt:lpstr>Asthma</vt:lpstr>
      <vt:lpstr>Slide 12</vt:lpstr>
      <vt:lpstr>BP/ AF Services </vt:lpstr>
      <vt:lpstr>Vaccination Services</vt:lpstr>
      <vt:lpstr>Slide 15</vt:lpstr>
    </vt:vector>
  </TitlesOfParts>
  <Company>Valneva 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Caplan Dean</dc:creator>
  <cp:lastModifiedBy>stzc01</cp:lastModifiedBy>
  <cp:revision>23</cp:revision>
  <dcterms:created xsi:type="dcterms:W3CDTF">2018-01-22T14:30:11Z</dcterms:created>
  <dcterms:modified xsi:type="dcterms:W3CDTF">2018-01-23T13:38:09Z</dcterms:modified>
</cp:coreProperties>
</file>