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61" r:id="rId5"/>
    <p:sldId id="262" r:id="rId6"/>
    <p:sldId id="258" r:id="rId7"/>
    <p:sldId id="260" r:id="rId8"/>
    <p:sldId id="266" r:id="rId9"/>
    <p:sldId id="263" r:id="rId10"/>
    <p:sldId id="265"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6" d="100"/>
          <a:sy n="116" d="100"/>
        </p:scale>
        <p:origin x="138"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6/24/2019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6/24/2019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6/24/2019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6/24/2019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6/24/2019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gmc-uk.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a:t>
            </a:r>
            <a:r>
              <a:rPr lang="en-US" dirty="0" err="1"/>
              <a:t>Bma</a:t>
            </a:r>
            <a:r>
              <a:rPr lang="en-US" dirty="0"/>
              <a:t> &amp; the GMC</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21877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D711-ED0F-46C3-8473-7DF42826D0D0}"/>
              </a:ext>
            </a:extLst>
          </p:cNvPr>
          <p:cNvSpPr>
            <a:spLocks noGrp="1"/>
          </p:cNvSpPr>
          <p:nvPr>
            <p:ph type="title"/>
          </p:nvPr>
        </p:nvSpPr>
        <p:spPr/>
        <p:txBody>
          <a:bodyPr/>
          <a:lstStyle/>
          <a:p>
            <a:r>
              <a:rPr lang="en-GB"/>
              <a:t>How the GMC and the BMA interact</a:t>
            </a:r>
          </a:p>
        </p:txBody>
      </p:sp>
      <p:sp>
        <p:nvSpPr>
          <p:cNvPr id="3" name="Content Placeholder 2">
            <a:extLst>
              <a:ext uri="{FF2B5EF4-FFF2-40B4-BE49-F238E27FC236}">
                <a16:creationId xmlns:a16="http://schemas.microsoft.com/office/drawing/2014/main" id="{9D730B84-567C-432D-BE7E-FA406A7B3C87}"/>
              </a:ext>
            </a:extLst>
          </p:cNvPr>
          <p:cNvSpPr>
            <a:spLocks noGrp="1"/>
          </p:cNvSpPr>
          <p:nvPr>
            <p:ph idx="1"/>
          </p:nvPr>
        </p:nvSpPr>
        <p:spPr/>
        <p:txBody>
          <a:bodyPr vert="horz" lIns="91440" tIns="45720" rIns="91440" bIns="45720" rtlCol="0" anchor="t">
            <a:normAutofit lnSpcReduction="10000"/>
          </a:bodyPr>
          <a:lstStyle/>
          <a:p>
            <a:pPr marL="0" indent="0">
              <a:buNone/>
            </a:pPr>
            <a:r>
              <a:rPr lang="en-GB" dirty="0"/>
              <a:t>Example 1</a:t>
            </a:r>
          </a:p>
          <a:p>
            <a:pPr marL="342900" indent="-342900"/>
            <a:r>
              <a:rPr lang="en-GB" dirty="0"/>
              <a:t>The GMC Good Medical Practice Guide explains that a doctor has a duty to keep their professional knowledge and skills up to date.</a:t>
            </a:r>
          </a:p>
          <a:p>
            <a:pPr marL="342900" indent="-342900"/>
            <a:r>
              <a:rPr lang="en-GB" dirty="0"/>
              <a:t>The BMA might then provide monthly lectures or other learning opportunities for doctors to help them meet the GMC's requirements.</a:t>
            </a:r>
          </a:p>
          <a:p>
            <a:pPr marL="0" indent="0">
              <a:buNone/>
            </a:pPr>
            <a:r>
              <a:rPr lang="en-GB" dirty="0"/>
              <a:t>Example 2</a:t>
            </a:r>
          </a:p>
          <a:p>
            <a:pPr marL="342900" indent="-342900"/>
            <a:r>
              <a:rPr lang="en-GB" dirty="0"/>
              <a:t>The BMA, who's prime role is to advise doctors, may decide to recommended a reduction of working hours.</a:t>
            </a:r>
          </a:p>
          <a:p>
            <a:pPr marL="342900" indent="-342900"/>
            <a:r>
              <a:rPr lang="en-GB" dirty="0"/>
              <a:t>The GMC, who's prime objective is to keep patients safe, would only be concerned if this put patients at risk,</a:t>
            </a:r>
          </a:p>
        </p:txBody>
      </p:sp>
    </p:spTree>
    <p:extLst>
      <p:ext uri="{BB962C8B-B14F-4D97-AF65-F5344CB8AC3E}">
        <p14:creationId xmlns:p14="http://schemas.microsoft.com/office/powerpoint/2010/main" val="245342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F7E0-2D88-4283-8361-5E03181EAEA4}"/>
              </a:ext>
            </a:extLst>
          </p:cNvPr>
          <p:cNvSpPr>
            <a:spLocks noGrp="1"/>
          </p:cNvSpPr>
          <p:nvPr>
            <p:ph type="title"/>
          </p:nvPr>
        </p:nvSpPr>
        <p:spPr/>
        <p:txBody>
          <a:bodyPr/>
          <a:lstStyle/>
          <a:p>
            <a:r>
              <a:rPr lang="en-GB"/>
              <a:t>Summary</a:t>
            </a:r>
          </a:p>
        </p:txBody>
      </p:sp>
      <p:sp>
        <p:nvSpPr>
          <p:cNvPr id="3" name="Content Placeholder 2">
            <a:extLst>
              <a:ext uri="{FF2B5EF4-FFF2-40B4-BE49-F238E27FC236}">
                <a16:creationId xmlns:a16="http://schemas.microsoft.com/office/drawing/2014/main" id="{81EC4A32-4A75-46DD-A913-1B8FD3FD32B5}"/>
              </a:ext>
            </a:extLst>
          </p:cNvPr>
          <p:cNvSpPr>
            <a:spLocks noGrp="1"/>
          </p:cNvSpPr>
          <p:nvPr>
            <p:ph idx="1"/>
          </p:nvPr>
        </p:nvSpPr>
        <p:spPr/>
        <p:txBody>
          <a:bodyPr vert="horz" lIns="91440" tIns="45720" rIns="91440" bIns="45720" rtlCol="0" anchor="t">
            <a:normAutofit/>
          </a:bodyPr>
          <a:lstStyle/>
          <a:p>
            <a:pPr marL="383540" indent="-383540"/>
            <a:r>
              <a:rPr lang="en-GB" dirty="0"/>
              <a:t>The BMA (British Medical Association) is the union that represents doctors to the government and Department of Health, providing them with learning opportunities and professional advice.</a:t>
            </a:r>
          </a:p>
          <a:p>
            <a:pPr marL="383540" indent="-383540"/>
            <a:r>
              <a:rPr lang="en-GB" dirty="0">
                <a:ea typeface="+mn-lt"/>
                <a:cs typeface="+mn-lt"/>
              </a:rPr>
              <a:t>It does not regulate and certify doctors.</a:t>
            </a:r>
            <a:endParaRPr lang="en-GB" dirty="0"/>
          </a:p>
          <a:p>
            <a:pPr marL="0" indent="0">
              <a:buNone/>
            </a:pPr>
            <a:endParaRPr lang="en-GB" dirty="0"/>
          </a:p>
          <a:p>
            <a:pPr marL="342900" indent="-342900"/>
            <a:r>
              <a:rPr lang="en-GB" dirty="0"/>
              <a:t>The GMC (General Medical Council) is an organisation that’s prime role is to look after patients and the quality of their treatment. They do this by ensuring all medical practitioners are upholding to their duties of good medical practice.</a:t>
            </a:r>
          </a:p>
          <a:p>
            <a:pPr marL="383540" indent="-383540"/>
            <a:endParaRPr lang="en-GB" dirty="0"/>
          </a:p>
        </p:txBody>
      </p:sp>
    </p:spTree>
    <p:extLst>
      <p:ext uri="{BB962C8B-B14F-4D97-AF65-F5344CB8AC3E}">
        <p14:creationId xmlns:p14="http://schemas.microsoft.com/office/powerpoint/2010/main" val="2676362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0C2CB-741B-4AF4-859C-A5666E5BF5BD}"/>
              </a:ext>
            </a:extLst>
          </p:cNvPr>
          <p:cNvSpPr>
            <a:spLocks noGrp="1"/>
          </p:cNvSpPr>
          <p:nvPr>
            <p:ph type="title"/>
          </p:nvPr>
        </p:nvSpPr>
        <p:spPr/>
        <p:txBody>
          <a:bodyPr/>
          <a:lstStyle/>
          <a:p>
            <a:r>
              <a:rPr lang="en-GB" dirty="0"/>
              <a:t>Overview </a:t>
            </a:r>
          </a:p>
        </p:txBody>
      </p:sp>
      <p:sp>
        <p:nvSpPr>
          <p:cNvPr id="3" name="Content Placeholder 2">
            <a:extLst>
              <a:ext uri="{FF2B5EF4-FFF2-40B4-BE49-F238E27FC236}">
                <a16:creationId xmlns:a16="http://schemas.microsoft.com/office/drawing/2014/main" id="{7F4B35AD-BF76-4E17-BFA8-FFB34CFD51C7}"/>
              </a:ext>
            </a:extLst>
          </p:cNvPr>
          <p:cNvSpPr>
            <a:spLocks noGrp="1"/>
          </p:cNvSpPr>
          <p:nvPr>
            <p:ph idx="1"/>
          </p:nvPr>
        </p:nvSpPr>
        <p:spPr/>
        <p:txBody>
          <a:bodyPr vert="horz" lIns="91440" tIns="45720" rIns="91440" bIns="45720" rtlCol="0" anchor="t">
            <a:normAutofit/>
          </a:bodyPr>
          <a:lstStyle/>
          <a:p>
            <a:pPr marL="342900" indent="-342900"/>
            <a:r>
              <a:rPr lang="en-GB" dirty="0"/>
              <a:t>Differences between the BMA and the GMC</a:t>
            </a:r>
          </a:p>
          <a:p>
            <a:pPr marL="342900" indent="-342900"/>
            <a:r>
              <a:rPr lang="en-GB" dirty="0"/>
              <a:t>Roles of the BMA and the GMC</a:t>
            </a:r>
          </a:p>
        </p:txBody>
      </p:sp>
    </p:spTree>
    <p:extLst>
      <p:ext uri="{BB962C8B-B14F-4D97-AF65-F5344CB8AC3E}">
        <p14:creationId xmlns:p14="http://schemas.microsoft.com/office/powerpoint/2010/main" val="66133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975DA423-1E6A-406A-9B05-E620EFA1F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F609C-C863-46E9-8400-8B78CEA07E5E}"/>
              </a:ext>
            </a:extLst>
          </p:cNvPr>
          <p:cNvSpPr>
            <a:spLocks noGrp="1"/>
          </p:cNvSpPr>
          <p:nvPr>
            <p:ph type="title"/>
          </p:nvPr>
        </p:nvSpPr>
        <p:spPr>
          <a:xfrm>
            <a:off x="5100824" y="685800"/>
            <a:ext cx="6176776" cy="1485900"/>
          </a:xfrm>
        </p:spPr>
        <p:txBody>
          <a:bodyPr>
            <a:normAutofit/>
          </a:bodyPr>
          <a:lstStyle/>
          <a:p>
            <a:r>
              <a:rPr lang="en-GB"/>
              <a:t>The BMA (British Medical Association)</a:t>
            </a:r>
            <a:endParaRPr lang="en-US"/>
          </a:p>
        </p:txBody>
      </p:sp>
      <p:pic>
        <p:nvPicPr>
          <p:cNvPr id="8" name="Picture 9" descr="A person wearing a suit and tie&#10;&#10;Description generated with very high confidence">
            <a:extLst>
              <a:ext uri="{FF2B5EF4-FFF2-40B4-BE49-F238E27FC236}">
                <a16:creationId xmlns:a16="http://schemas.microsoft.com/office/drawing/2014/main" id="{B11D8552-059C-4446-BB91-03F83E5110A9}"/>
              </a:ext>
            </a:extLst>
          </p:cNvPr>
          <p:cNvPicPr>
            <a:picLocks noChangeAspect="1"/>
          </p:cNvPicPr>
          <p:nvPr/>
        </p:nvPicPr>
        <p:blipFill rotWithShape="1">
          <a:blip r:embed="rId2"/>
          <a:srcRect l="15088" r="2" b="2"/>
          <a:stretch/>
        </p:blipFill>
        <p:spPr>
          <a:xfrm>
            <a:off x="20" y="-1"/>
            <a:ext cx="4373525" cy="3438081"/>
          </a:xfrm>
          <a:prstGeom prst="rect">
            <a:avLst/>
          </a:prstGeom>
        </p:spPr>
      </p:pic>
      <p:pic>
        <p:nvPicPr>
          <p:cNvPr id="4" name="Picture 4" descr="A large building&#10;&#10;Description generated with very high confidence">
            <a:extLst>
              <a:ext uri="{FF2B5EF4-FFF2-40B4-BE49-F238E27FC236}">
                <a16:creationId xmlns:a16="http://schemas.microsoft.com/office/drawing/2014/main" id="{EA7AAA46-C8BF-4133-8EC4-54D170C37B72}"/>
              </a:ext>
            </a:extLst>
          </p:cNvPr>
          <p:cNvPicPr>
            <a:picLocks noChangeAspect="1"/>
          </p:cNvPicPr>
          <p:nvPr/>
        </p:nvPicPr>
        <p:blipFill rotWithShape="1">
          <a:blip r:embed="rId3"/>
          <a:srcRect t="42" r="-4" b="-4"/>
          <a:stretch/>
        </p:blipFill>
        <p:spPr>
          <a:xfrm>
            <a:off x="20" y="3438457"/>
            <a:ext cx="4373525" cy="3429000"/>
          </a:xfrm>
          <a:prstGeom prst="rect">
            <a:avLst/>
          </a:prstGeom>
        </p:spPr>
      </p:pic>
      <p:sp>
        <p:nvSpPr>
          <p:cNvPr id="17" name="Rectangle 20">
            <a:extLst>
              <a:ext uri="{FF2B5EF4-FFF2-40B4-BE49-F238E27FC236}">
                <a16:creationId xmlns:a16="http://schemas.microsoft.com/office/drawing/2014/main" id="{B5408C03-B752-49FB-ABD5-7ED758AE4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8EABE1B-4FC3-4B40-BCA0-E9D752C216CC}"/>
              </a:ext>
            </a:extLst>
          </p:cNvPr>
          <p:cNvSpPr>
            <a:spLocks noGrp="1"/>
          </p:cNvSpPr>
          <p:nvPr>
            <p:ph idx="1"/>
          </p:nvPr>
        </p:nvSpPr>
        <p:spPr>
          <a:xfrm>
            <a:off x="5100824" y="2286000"/>
            <a:ext cx="6176776" cy="3581400"/>
          </a:xfrm>
        </p:spPr>
        <p:txBody>
          <a:bodyPr vert="horz" lIns="91440" tIns="45720" rIns="91440" bIns="45720" rtlCol="0" anchor="t">
            <a:normAutofit/>
          </a:bodyPr>
          <a:lstStyle/>
          <a:p>
            <a:pPr marL="383540" indent="-383540"/>
            <a:r>
              <a:rPr lang="en-GB" sz="1900">
                <a:ea typeface="+mn-lt"/>
                <a:cs typeface="+mn-lt"/>
              </a:rPr>
              <a:t>Founded on the 9th July 1832</a:t>
            </a:r>
            <a:endParaRPr lang="en-US" sz="1900">
              <a:ea typeface="+mn-lt"/>
              <a:cs typeface="+mn-lt"/>
            </a:endParaRPr>
          </a:p>
          <a:p>
            <a:pPr marL="383540" indent="-383540"/>
            <a:r>
              <a:rPr lang="en-GB" sz="1900">
                <a:ea typeface="+mn-lt"/>
                <a:cs typeface="+mn-lt"/>
              </a:rPr>
              <a:t>The BMA headquarters are located in Tavistock Square London </a:t>
            </a:r>
            <a:endParaRPr lang="en-GB" sz="1900"/>
          </a:p>
          <a:p>
            <a:pPr marL="383540" indent="-383540"/>
            <a:r>
              <a:rPr lang="en-GB" sz="1900">
                <a:ea typeface="+mn-lt"/>
                <a:cs typeface="+mn-lt"/>
              </a:rPr>
              <a:t>The BMA is the professional association and registered trade union for doctors in the United Kingdom. (They represent doctors to the government).</a:t>
            </a:r>
          </a:p>
          <a:p>
            <a:pPr marL="383540" indent="-383540"/>
            <a:r>
              <a:rPr lang="en-GB" sz="1900">
                <a:ea typeface="+mn-lt"/>
                <a:cs typeface="+mn-lt"/>
              </a:rPr>
              <a:t>It does not regulate and certify doctors. </a:t>
            </a:r>
            <a:endParaRPr lang="en-GB" sz="1900"/>
          </a:p>
          <a:p>
            <a:pPr marL="383540" indent="-383540"/>
            <a:r>
              <a:rPr lang="en-GB" sz="1900">
                <a:ea typeface="+mn-lt"/>
                <a:cs typeface="+mn-lt"/>
              </a:rPr>
              <a:t>Professor Dinesh Bhugra CBE is the current President of the BMA Council.</a:t>
            </a:r>
            <a:endParaRPr lang="en-GB" sz="1900"/>
          </a:p>
          <a:p>
            <a:pPr marL="383540" indent="-383540"/>
            <a:endParaRPr lang="en-GB" sz="1900"/>
          </a:p>
        </p:txBody>
      </p:sp>
    </p:spTree>
    <p:extLst>
      <p:ext uri="{BB962C8B-B14F-4D97-AF65-F5344CB8AC3E}">
        <p14:creationId xmlns:p14="http://schemas.microsoft.com/office/powerpoint/2010/main" val="361882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21BD56-8FAA-445C-A91B-A5AA58196F99}"/>
              </a:ext>
            </a:extLst>
          </p:cNvPr>
          <p:cNvSpPr>
            <a:spLocks noGrp="1"/>
          </p:cNvSpPr>
          <p:nvPr>
            <p:ph idx="1"/>
          </p:nvPr>
        </p:nvSpPr>
        <p:spPr>
          <a:xfrm>
            <a:off x="1341488" y="798871"/>
            <a:ext cx="10485539" cy="3581400"/>
          </a:xfrm>
        </p:spPr>
        <p:txBody>
          <a:bodyPr vert="horz" lIns="91440" tIns="45720" rIns="91440" bIns="45720" rtlCol="0" anchor="t">
            <a:normAutofit/>
          </a:bodyPr>
          <a:lstStyle/>
          <a:p>
            <a:pPr marL="383540" indent="-383540">
              <a:buFont typeface="Franklin Gothic Book"/>
              <a:buChar char="■"/>
            </a:pPr>
            <a:r>
              <a:rPr lang="en-GB" dirty="0">
                <a:ea typeface="+mn-lt"/>
                <a:cs typeface="+mn-lt"/>
              </a:rPr>
              <a:t>Members of the BMA have access to expert employment advice. </a:t>
            </a:r>
            <a:endParaRPr lang="en-US" dirty="0"/>
          </a:p>
          <a:p>
            <a:pPr marL="383540" indent="-383540">
              <a:buFont typeface="Franklin Gothic Book"/>
              <a:buChar char="■"/>
            </a:pPr>
            <a:r>
              <a:rPr lang="en-GB" dirty="0">
                <a:ea typeface="+mn-lt"/>
                <a:cs typeface="+mn-lt"/>
              </a:rPr>
              <a:t>Advisors can help with a range of employment related issues, from answering a simple question to advising on more complex problems including:  </a:t>
            </a:r>
          </a:p>
          <a:p>
            <a:pPr marL="0" indent="0">
              <a:buNone/>
            </a:pPr>
            <a:endParaRPr lang="en-GB" dirty="0"/>
          </a:p>
        </p:txBody>
      </p:sp>
      <p:sp>
        <p:nvSpPr>
          <p:cNvPr id="2" name="TextBox 1">
            <a:extLst>
              <a:ext uri="{FF2B5EF4-FFF2-40B4-BE49-F238E27FC236}">
                <a16:creationId xmlns:a16="http://schemas.microsoft.com/office/drawing/2014/main" id="{8A2638C8-ECDE-472C-93AD-5DD9CE3A69C2}"/>
              </a:ext>
            </a:extLst>
          </p:cNvPr>
          <p:cNvSpPr txBox="1"/>
          <p:nvPr/>
        </p:nvSpPr>
        <p:spPr>
          <a:xfrm>
            <a:off x="2032819" y="2020528"/>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dirty="0">
                <a:ea typeface="+mn-lt"/>
                <a:cs typeface="+mn-lt"/>
              </a:rPr>
              <a:t>contract checking,</a:t>
            </a:r>
            <a:endParaRPr lang="en-US" dirty="0">
              <a:ea typeface="+mn-lt"/>
              <a:cs typeface="+mn-lt"/>
            </a:endParaRPr>
          </a:p>
          <a:p>
            <a:pPr marL="285750" indent="-285750">
              <a:buFont typeface="Arial"/>
              <a:buChar char="•"/>
            </a:pPr>
            <a:r>
              <a:rPr lang="en-GB" dirty="0">
                <a:ea typeface="+mn-lt"/>
                <a:cs typeface="+mn-lt"/>
              </a:rPr>
              <a:t>job planning, </a:t>
            </a:r>
            <a:endParaRPr lang="en-US" dirty="0">
              <a:ea typeface="+mn-lt"/>
              <a:cs typeface="+mn-lt"/>
            </a:endParaRPr>
          </a:p>
          <a:p>
            <a:pPr marL="285750" indent="-285750">
              <a:buFont typeface="Arial"/>
              <a:buChar char="•"/>
            </a:pPr>
            <a:r>
              <a:rPr lang="en-GB" dirty="0">
                <a:ea typeface="+mn-lt"/>
                <a:cs typeface="+mn-lt"/>
              </a:rPr>
              <a:t>pay disputes </a:t>
            </a:r>
            <a:endParaRPr lang="en-US" dirty="0">
              <a:ea typeface="+mn-lt"/>
              <a:cs typeface="+mn-lt"/>
            </a:endParaRPr>
          </a:p>
          <a:p>
            <a:pPr marL="285750" indent="-285750">
              <a:buFont typeface="Arial"/>
              <a:buChar char="•"/>
            </a:pPr>
            <a:r>
              <a:rPr lang="en-GB" dirty="0">
                <a:ea typeface="+mn-lt"/>
                <a:cs typeface="+mn-lt"/>
              </a:rPr>
              <a:t>relationship issues.</a:t>
            </a:r>
            <a:endParaRPr lang="en-US"/>
          </a:p>
          <a:p>
            <a:pPr algn="l"/>
            <a:endParaRPr lang="en-GB" dirty="0"/>
          </a:p>
        </p:txBody>
      </p:sp>
      <p:pic>
        <p:nvPicPr>
          <p:cNvPr id="4" name="Picture 4" descr="A screenshot of a cell phone&#10;&#10;Description generated with very high confidence">
            <a:extLst>
              <a:ext uri="{FF2B5EF4-FFF2-40B4-BE49-F238E27FC236}">
                <a16:creationId xmlns:a16="http://schemas.microsoft.com/office/drawing/2014/main" id="{7C696EE2-C076-43CF-9FD1-522FECA3CF3F}"/>
              </a:ext>
            </a:extLst>
          </p:cNvPr>
          <p:cNvPicPr>
            <a:picLocks noChangeAspect="1"/>
          </p:cNvPicPr>
          <p:nvPr/>
        </p:nvPicPr>
        <p:blipFill>
          <a:blip r:embed="rId2"/>
          <a:stretch>
            <a:fillRect/>
          </a:stretch>
        </p:blipFill>
        <p:spPr>
          <a:xfrm>
            <a:off x="5037804" y="3234891"/>
            <a:ext cx="7155423" cy="3620574"/>
          </a:xfrm>
          <a:prstGeom prst="rect">
            <a:avLst/>
          </a:prstGeom>
        </p:spPr>
      </p:pic>
    </p:spTree>
    <p:extLst>
      <p:ext uri="{BB962C8B-B14F-4D97-AF65-F5344CB8AC3E}">
        <p14:creationId xmlns:p14="http://schemas.microsoft.com/office/powerpoint/2010/main" val="2061619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905808-9340-418F-912F-D5FAEE9849B9}"/>
              </a:ext>
            </a:extLst>
          </p:cNvPr>
          <p:cNvSpPr>
            <a:spLocks noGrp="1"/>
          </p:cNvSpPr>
          <p:nvPr>
            <p:ph idx="1"/>
          </p:nvPr>
        </p:nvSpPr>
        <p:spPr>
          <a:xfrm>
            <a:off x="784743" y="2286000"/>
            <a:ext cx="5793475" cy="3581400"/>
          </a:xfrm>
        </p:spPr>
        <p:txBody>
          <a:bodyPr vert="horz" lIns="91440" tIns="45720" rIns="91440" bIns="45720" rtlCol="0" anchor="t">
            <a:normAutofit/>
          </a:bodyPr>
          <a:lstStyle/>
          <a:p>
            <a:pPr marL="342900" indent="-342900"/>
            <a:r>
              <a:rPr lang="en-GB" sz="2200" dirty="0">
                <a:ea typeface="+mn-lt"/>
                <a:cs typeface="+mn-lt"/>
              </a:rPr>
              <a:t>Members are also entitled to free resources from the BMA for example the BMJ, a free subscription to </a:t>
            </a:r>
            <a:r>
              <a:rPr lang="en-GB" sz="2200" b="1" dirty="0">
                <a:ea typeface="+mn-lt"/>
                <a:cs typeface="+mn-lt"/>
              </a:rPr>
              <a:t>The BMJ</a:t>
            </a:r>
            <a:r>
              <a:rPr lang="en-GB" sz="2200" dirty="0">
                <a:ea typeface="+mn-lt"/>
                <a:cs typeface="+mn-lt"/>
              </a:rPr>
              <a:t>.</a:t>
            </a:r>
            <a:endParaRPr lang="en-GB" sz="2200" i="1" dirty="0">
              <a:ea typeface="+mn-lt"/>
              <a:cs typeface="+mn-lt"/>
            </a:endParaRPr>
          </a:p>
          <a:p>
            <a:pPr marL="383540" indent="-383540"/>
            <a:r>
              <a:rPr lang="en-GB" sz="2200" i="1" dirty="0">
                <a:ea typeface="+mn-lt"/>
                <a:cs typeface="+mn-lt"/>
              </a:rPr>
              <a:t>The BMJ</a:t>
            </a:r>
            <a:r>
              <a:rPr lang="en-GB" sz="2200" dirty="0">
                <a:ea typeface="+mn-lt"/>
                <a:cs typeface="+mn-lt"/>
              </a:rPr>
              <a:t> is an advocate of evidence based medicine. It publishes research as well as clinical reviews, recent medical advances, editorial perspectives, among others.</a:t>
            </a:r>
            <a:endParaRPr lang="en-US" sz="2200" dirty="0">
              <a:ea typeface="+mn-lt"/>
              <a:cs typeface="+mn-lt"/>
            </a:endParaRPr>
          </a:p>
        </p:txBody>
      </p:sp>
      <p:sp>
        <p:nvSpPr>
          <p:cNvPr id="11"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A close up of a sign&#10;&#10;Description generated with very high confidence">
            <a:extLst>
              <a:ext uri="{FF2B5EF4-FFF2-40B4-BE49-F238E27FC236}">
                <a16:creationId xmlns:a16="http://schemas.microsoft.com/office/drawing/2014/main" id="{31C1A8A5-A774-4972-A6A3-6B5924A375D9}"/>
              </a:ext>
            </a:extLst>
          </p:cNvPr>
          <p:cNvPicPr>
            <a:picLocks noChangeAspect="1"/>
          </p:cNvPicPr>
          <p:nvPr/>
        </p:nvPicPr>
        <p:blipFill rotWithShape="1">
          <a:blip r:embed="rId2"/>
          <a:srcRect l="537" r="10424"/>
          <a:stretch/>
        </p:blipFill>
        <p:spPr>
          <a:xfrm>
            <a:off x="7612260" y="10"/>
            <a:ext cx="4579739" cy="6857990"/>
          </a:xfrm>
          <a:prstGeom prst="rect">
            <a:avLst/>
          </a:prstGeom>
        </p:spPr>
      </p:pic>
    </p:spTree>
    <p:extLst>
      <p:ext uri="{BB962C8B-B14F-4D97-AF65-F5344CB8AC3E}">
        <p14:creationId xmlns:p14="http://schemas.microsoft.com/office/powerpoint/2010/main" val="1977892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C95D-39E9-4232-A259-E8008DDBC67B}"/>
              </a:ext>
            </a:extLst>
          </p:cNvPr>
          <p:cNvSpPr>
            <a:spLocks noGrp="1"/>
          </p:cNvSpPr>
          <p:nvPr>
            <p:ph type="title"/>
          </p:nvPr>
        </p:nvSpPr>
        <p:spPr>
          <a:xfrm>
            <a:off x="1023562" y="685800"/>
            <a:ext cx="10493524" cy="1485900"/>
          </a:xfrm>
        </p:spPr>
        <p:txBody>
          <a:bodyPr>
            <a:normAutofit/>
          </a:bodyPr>
          <a:lstStyle/>
          <a:p>
            <a:r>
              <a:rPr lang="en-GB"/>
              <a:t>The GMC (General Medical Council)</a:t>
            </a:r>
          </a:p>
        </p:txBody>
      </p:sp>
      <p:sp>
        <p:nvSpPr>
          <p:cNvPr id="8" name="Rectangle 10">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668C0A6-1FE2-4B92-9F09-390316B41B6B}"/>
              </a:ext>
            </a:extLst>
          </p:cNvPr>
          <p:cNvSpPr>
            <a:spLocks noGrp="1"/>
          </p:cNvSpPr>
          <p:nvPr>
            <p:ph idx="1"/>
          </p:nvPr>
        </p:nvSpPr>
        <p:spPr>
          <a:xfrm>
            <a:off x="1023562" y="2286000"/>
            <a:ext cx="5072437" cy="3581400"/>
          </a:xfrm>
        </p:spPr>
        <p:txBody>
          <a:bodyPr vert="horz" lIns="91440" tIns="45720" rIns="91440" bIns="45720" rtlCol="0" anchor="t">
            <a:normAutofit/>
          </a:bodyPr>
          <a:lstStyle/>
          <a:p>
            <a:pPr marL="383540" indent="-383540"/>
            <a:r>
              <a:rPr lang="en-GB">
                <a:ea typeface="+mn-lt"/>
                <a:cs typeface="+mn-lt"/>
              </a:rPr>
              <a:t>The </a:t>
            </a:r>
            <a:r>
              <a:rPr lang="en-GB" b="1">
                <a:ea typeface="+mn-lt"/>
                <a:cs typeface="+mn-lt"/>
              </a:rPr>
              <a:t>General Medical Council</a:t>
            </a:r>
            <a:r>
              <a:rPr lang="en-GB">
                <a:ea typeface="+mn-lt"/>
                <a:cs typeface="+mn-lt"/>
              </a:rPr>
              <a:t> (</a:t>
            </a:r>
            <a:r>
              <a:rPr lang="en-GB" b="1">
                <a:ea typeface="+mn-lt"/>
                <a:cs typeface="+mn-lt"/>
              </a:rPr>
              <a:t>GMC</a:t>
            </a:r>
            <a:r>
              <a:rPr lang="en-GB">
                <a:ea typeface="+mn-lt"/>
                <a:cs typeface="+mn-lt"/>
              </a:rPr>
              <a:t>) is a public body that maintains the official register of medical practitioners within the United Kingdom.</a:t>
            </a:r>
          </a:p>
          <a:p>
            <a:pPr marL="383540" indent="-383540"/>
            <a:r>
              <a:rPr lang="en-GB">
                <a:ea typeface="+mn-lt"/>
                <a:cs typeface="+mn-lt"/>
              </a:rPr>
              <a:t>Founded in 1858, 26 years after the BMA</a:t>
            </a:r>
          </a:p>
          <a:p>
            <a:pPr marL="383540" indent="-383540"/>
            <a:r>
              <a:rPr lang="en-GB"/>
              <a:t>Charlie Massey – Chief Executive</a:t>
            </a:r>
            <a:endParaRPr lang="en-GB" dirty="0"/>
          </a:p>
          <a:p>
            <a:pPr marL="383540" indent="-383540"/>
            <a:r>
              <a:rPr lang="en-GB">
                <a:ea typeface="+mn-lt"/>
                <a:cs typeface="+mn-lt"/>
              </a:rPr>
              <a:t>Council is made up of six medical professionals and six lay (non-medical) members. </a:t>
            </a:r>
            <a:endParaRPr lang="en-GB" dirty="0">
              <a:ea typeface="+mn-lt"/>
              <a:cs typeface="+mn-lt"/>
            </a:endParaRPr>
          </a:p>
          <a:p>
            <a:pPr marL="0" indent="0">
              <a:buNone/>
            </a:pPr>
            <a:endParaRPr lang="en-GB" sz="1800" dirty="0"/>
          </a:p>
        </p:txBody>
      </p:sp>
      <p:pic>
        <p:nvPicPr>
          <p:cNvPr id="4" name="Picture 4" descr="A person wearing a suit and tie smiling at the camera&#10;&#10;Description generated with very high confidence">
            <a:extLst>
              <a:ext uri="{FF2B5EF4-FFF2-40B4-BE49-F238E27FC236}">
                <a16:creationId xmlns:a16="http://schemas.microsoft.com/office/drawing/2014/main" id="{E684F5E6-055C-4A2B-9C53-BC923B404A30}"/>
              </a:ext>
            </a:extLst>
          </p:cNvPr>
          <p:cNvPicPr>
            <a:picLocks noChangeAspect="1"/>
          </p:cNvPicPr>
          <p:nvPr/>
        </p:nvPicPr>
        <p:blipFill>
          <a:blip r:embed="rId2"/>
          <a:stretch>
            <a:fillRect/>
          </a:stretch>
        </p:blipFill>
        <p:spPr>
          <a:xfrm>
            <a:off x="7573886" y="2350235"/>
            <a:ext cx="2780954" cy="3542618"/>
          </a:xfrm>
          <a:prstGeom prst="rect">
            <a:avLst/>
          </a:prstGeom>
        </p:spPr>
      </p:pic>
    </p:spTree>
    <p:extLst>
      <p:ext uri="{BB962C8B-B14F-4D97-AF65-F5344CB8AC3E}">
        <p14:creationId xmlns:p14="http://schemas.microsoft.com/office/powerpoint/2010/main" val="39035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B6582-C3DE-40B9-BF73-3EAE8F2CB276}"/>
              </a:ext>
            </a:extLst>
          </p:cNvPr>
          <p:cNvSpPr>
            <a:spLocks noGrp="1"/>
          </p:cNvSpPr>
          <p:nvPr>
            <p:ph type="title"/>
          </p:nvPr>
        </p:nvSpPr>
        <p:spPr>
          <a:xfrm>
            <a:off x="784743" y="685800"/>
            <a:ext cx="5793475" cy="1485900"/>
          </a:xfrm>
        </p:spPr>
        <p:txBody>
          <a:bodyPr>
            <a:normAutofit/>
          </a:bodyPr>
          <a:lstStyle/>
          <a:p>
            <a:endParaRPr lang="en-GB"/>
          </a:p>
        </p:txBody>
      </p:sp>
      <p:sp>
        <p:nvSpPr>
          <p:cNvPr id="3" name="Content Placeholder 2">
            <a:extLst>
              <a:ext uri="{FF2B5EF4-FFF2-40B4-BE49-F238E27FC236}">
                <a16:creationId xmlns:a16="http://schemas.microsoft.com/office/drawing/2014/main" id="{E3285272-C75B-41E3-BB76-57BAB1ACBBEE}"/>
              </a:ext>
            </a:extLst>
          </p:cNvPr>
          <p:cNvSpPr>
            <a:spLocks noGrp="1"/>
          </p:cNvSpPr>
          <p:nvPr>
            <p:ph idx="1"/>
          </p:nvPr>
        </p:nvSpPr>
        <p:spPr>
          <a:xfrm>
            <a:off x="784743" y="2286000"/>
            <a:ext cx="5793475" cy="3581400"/>
          </a:xfrm>
        </p:spPr>
        <p:txBody>
          <a:bodyPr vert="horz" lIns="91440" tIns="45720" rIns="91440" bIns="45720" rtlCol="0">
            <a:normAutofit/>
          </a:bodyPr>
          <a:lstStyle/>
          <a:p>
            <a:pPr marL="383540" indent="-383540"/>
            <a:r>
              <a:rPr lang="en-GB">
                <a:ea typeface="+mn-lt"/>
                <a:cs typeface="+mn-lt"/>
              </a:rPr>
              <a:t>Its chief responsibility is to "protect, promote and maintain the health and safety of the public" by controlling entry to the register, and suspending or removing members when necessary.</a:t>
            </a:r>
            <a:endParaRPr lang="en-US">
              <a:ea typeface="+mn-lt"/>
              <a:cs typeface="+mn-lt"/>
            </a:endParaRPr>
          </a:p>
          <a:p>
            <a:pPr marL="383540" indent="-383540"/>
            <a:r>
              <a:rPr lang="en-GB">
                <a:ea typeface="+mn-lt"/>
                <a:cs typeface="+mn-lt"/>
              </a:rPr>
              <a:t>Prime objective is to look after the general public.</a:t>
            </a:r>
            <a:endParaRPr lang="en-US">
              <a:ea typeface="+mn-lt"/>
              <a:cs typeface="+mn-lt"/>
            </a:endParaRPr>
          </a:p>
          <a:p>
            <a:pPr marL="383540" indent="-383540"/>
            <a:r>
              <a:rPr lang="en-GB">
                <a:ea typeface="+mn-lt"/>
                <a:cs typeface="+mn-lt"/>
              </a:rPr>
              <a:t>The GMC sets the standards of good medical practice.</a:t>
            </a:r>
            <a:endParaRPr lang="en-GB"/>
          </a:p>
        </p:txBody>
      </p:sp>
      <p:sp>
        <p:nvSpPr>
          <p:cNvPr id="11"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A person smiling for the camera&#10;&#10;Description generated with very high confidence">
            <a:extLst>
              <a:ext uri="{FF2B5EF4-FFF2-40B4-BE49-F238E27FC236}">
                <a16:creationId xmlns:a16="http://schemas.microsoft.com/office/drawing/2014/main" id="{B05CF5F7-50D2-48BB-8584-A54F7FEBF7FF}"/>
              </a:ext>
            </a:extLst>
          </p:cNvPr>
          <p:cNvPicPr>
            <a:picLocks noChangeAspect="1"/>
          </p:cNvPicPr>
          <p:nvPr/>
        </p:nvPicPr>
        <p:blipFill rotWithShape="1">
          <a:blip r:embed="rId2"/>
          <a:srcRect l="5480" r="5480"/>
          <a:stretch/>
        </p:blipFill>
        <p:spPr>
          <a:xfrm>
            <a:off x="7612260" y="10"/>
            <a:ext cx="4579739" cy="6857990"/>
          </a:xfrm>
          <a:prstGeom prst="rect">
            <a:avLst/>
          </a:prstGeom>
        </p:spPr>
      </p:pic>
    </p:spTree>
    <p:extLst>
      <p:ext uri="{BB962C8B-B14F-4D97-AF65-F5344CB8AC3E}">
        <p14:creationId xmlns:p14="http://schemas.microsoft.com/office/powerpoint/2010/main" val="2887048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93F26-30F3-4384-8D4B-8B6CC10BD839}"/>
              </a:ext>
            </a:extLst>
          </p:cNvPr>
          <p:cNvSpPr>
            <a:spLocks noGrp="1"/>
          </p:cNvSpPr>
          <p:nvPr>
            <p:ph type="title"/>
          </p:nvPr>
        </p:nvSpPr>
        <p:spPr/>
        <p:txBody>
          <a:bodyPr/>
          <a:lstStyle/>
          <a:p>
            <a:r>
              <a:rPr lang="en-GB" dirty="0"/>
              <a:t>Good Medical Practice</a:t>
            </a:r>
          </a:p>
        </p:txBody>
      </p:sp>
      <p:sp>
        <p:nvSpPr>
          <p:cNvPr id="3" name="Content Placeholder 2">
            <a:extLst>
              <a:ext uri="{FF2B5EF4-FFF2-40B4-BE49-F238E27FC236}">
                <a16:creationId xmlns:a16="http://schemas.microsoft.com/office/drawing/2014/main" id="{93004AEF-EF05-4633-A325-775917EF3AD6}"/>
              </a:ext>
            </a:extLst>
          </p:cNvPr>
          <p:cNvSpPr>
            <a:spLocks noGrp="1"/>
          </p:cNvSpPr>
          <p:nvPr>
            <p:ph idx="1"/>
          </p:nvPr>
        </p:nvSpPr>
        <p:spPr/>
        <p:txBody>
          <a:bodyPr vert="horz" lIns="91440" tIns="45720" rIns="91440" bIns="45720" rtlCol="0" anchor="t">
            <a:normAutofit/>
          </a:bodyPr>
          <a:lstStyle/>
          <a:p>
            <a:pPr marL="0" indent="0">
              <a:buNone/>
            </a:pPr>
            <a:r>
              <a:rPr lang="en-GB" dirty="0"/>
              <a:t>The duties of a doctor are summarised in these four headings:</a:t>
            </a:r>
            <a:endParaRPr lang="en-US" dirty="0"/>
          </a:p>
          <a:p>
            <a:pPr marL="342900" indent="-342900">
              <a:buFont typeface="Wingdings" panose="020B0503020102020204" pitchFamily="34" charset="0"/>
              <a:buChar char="§"/>
            </a:pPr>
            <a:r>
              <a:rPr lang="en-GB" dirty="0"/>
              <a:t>Knowledge, skills and performance </a:t>
            </a:r>
          </a:p>
          <a:p>
            <a:pPr marL="342900" indent="-342900">
              <a:buFont typeface="Wingdings" panose="020B0503020102020204" pitchFamily="34" charset="0"/>
              <a:buChar char="§"/>
            </a:pPr>
            <a:r>
              <a:rPr lang="en-GB" dirty="0"/>
              <a:t>Safety and quality</a:t>
            </a:r>
          </a:p>
          <a:p>
            <a:pPr marL="342900" indent="-342900">
              <a:buFont typeface="Wingdings" panose="020B0503020102020204" pitchFamily="34" charset="0"/>
              <a:buChar char="§"/>
            </a:pPr>
            <a:r>
              <a:rPr lang="en-GB" dirty="0"/>
              <a:t>Communication, partnership and team work</a:t>
            </a:r>
          </a:p>
          <a:p>
            <a:pPr marL="342900" indent="-342900">
              <a:buFont typeface="Wingdings" panose="020B0503020102020204" pitchFamily="34" charset="0"/>
              <a:buChar char="§"/>
            </a:pPr>
            <a:r>
              <a:rPr lang="en-GB" dirty="0"/>
              <a:t>Maintaining trust</a:t>
            </a:r>
          </a:p>
        </p:txBody>
      </p:sp>
    </p:spTree>
    <p:extLst>
      <p:ext uri="{BB962C8B-B14F-4D97-AF65-F5344CB8AC3E}">
        <p14:creationId xmlns:p14="http://schemas.microsoft.com/office/powerpoint/2010/main" val="273761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1F0C6D-E6A0-46E8-BE4F-80E7563CDD23}"/>
              </a:ext>
            </a:extLst>
          </p:cNvPr>
          <p:cNvSpPr>
            <a:spLocks noGrp="1"/>
          </p:cNvSpPr>
          <p:nvPr>
            <p:ph idx="1"/>
          </p:nvPr>
        </p:nvSpPr>
        <p:spPr>
          <a:xfrm>
            <a:off x="1371600" y="688258"/>
            <a:ext cx="9601200" cy="3581400"/>
          </a:xfrm>
        </p:spPr>
        <p:txBody>
          <a:bodyPr vert="horz" lIns="91440" tIns="45720" rIns="91440" bIns="45720" rtlCol="0" anchor="t">
            <a:normAutofit fontScale="92500" lnSpcReduction="20000"/>
          </a:bodyPr>
          <a:lstStyle/>
          <a:p>
            <a:pPr marL="383540" indent="-383540"/>
            <a:r>
              <a:rPr lang="en-GB" dirty="0"/>
              <a:t>The GMC website is open to the general public.</a:t>
            </a:r>
          </a:p>
          <a:p>
            <a:pPr marL="383540" indent="-383540"/>
            <a:r>
              <a:rPr lang="en-GB" dirty="0"/>
              <a:t>Anybody with access to the GMC website is able to find the full register of medical practitioners.</a:t>
            </a:r>
          </a:p>
          <a:p>
            <a:pPr marL="383540" indent="-383540"/>
            <a:r>
              <a:rPr lang="en-GB" dirty="0"/>
              <a:t>If a patient feels they were wrongly treated, they have full access to contact the GMC and the GMC will enquire to see if the specific doctor has been practicing incorrectly.</a:t>
            </a:r>
          </a:p>
          <a:p>
            <a:pPr marL="383540" indent="-383540"/>
            <a:r>
              <a:rPr lang="en-GB" dirty="0"/>
              <a:t>There is also a list of all suspended doctors on the GMC website available for the general public.</a:t>
            </a:r>
          </a:p>
          <a:p>
            <a:pPr marL="383540" indent="-383540"/>
            <a:r>
              <a:rPr lang="en-GB" dirty="0"/>
              <a:t>This all maintains the public's trust in doctors. </a:t>
            </a:r>
          </a:p>
          <a:p>
            <a:pPr marL="383540" indent="-383540"/>
            <a:endParaRPr lang="en-GB" dirty="0"/>
          </a:p>
          <a:p>
            <a:pPr marL="383540" indent="-383540"/>
            <a:endParaRPr lang="en-GB" dirty="0">
              <a:ea typeface="+mn-lt"/>
              <a:cs typeface="+mn-lt"/>
            </a:endParaRPr>
          </a:p>
          <a:p>
            <a:pPr marL="383540" indent="-383540"/>
            <a:r>
              <a:rPr lang="en-GB" dirty="0">
                <a:ea typeface="+mn-lt"/>
                <a:cs typeface="+mn-lt"/>
              </a:rPr>
              <a:t>Medical students also have to abide by the GMC's code of conduct</a:t>
            </a:r>
            <a:endParaRPr lang="en-GB" dirty="0"/>
          </a:p>
          <a:p>
            <a:pPr marL="0" indent="0">
              <a:buNone/>
            </a:pPr>
            <a:endParaRPr lang="en-GB" dirty="0"/>
          </a:p>
        </p:txBody>
      </p:sp>
      <p:sp>
        <p:nvSpPr>
          <p:cNvPr id="4" name="TextBox 3">
            <a:extLst>
              <a:ext uri="{FF2B5EF4-FFF2-40B4-BE49-F238E27FC236}">
                <a16:creationId xmlns:a16="http://schemas.microsoft.com/office/drawing/2014/main" id="{DA82306A-0E91-4521-8FB7-BDDA6EC368D3}"/>
              </a:ext>
            </a:extLst>
          </p:cNvPr>
          <p:cNvSpPr txBox="1"/>
          <p:nvPr/>
        </p:nvSpPr>
        <p:spPr>
          <a:xfrm>
            <a:off x="1774722" y="3200400"/>
            <a:ext cx="32962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https://www.gmc-uk.org/</a:t>
            </a:r>
            <a:endParaRPr lang="en-US"/>
          </a:p>
        </p:txBody>
      </p:sp>
    </p:spTree>
    <p:extLst>
      <p:ext uri="{BB962C8B-B14F-4D97-AF65-F5344CB8AC3E}">
        <p14:creationId xmlns:p14="http://schemas.microsoft.com/office/powerpoint/2010/main" val="397736910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TF00001241</Template>
  <TotalTime>1</TotalTime>
  <Words>0</Words>
  <Application>Microsoft Office PowerPoint</Application>
  <PresentationFormat>Widescreen</PresentationFormat>
  <Paragraphs>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Crop</vt:lpstr>
      <vt:lpstr>The Bma &amp; the GMC</vt:lpstr>
      <vt:lpstr>Overview </vt:lpstr>
      <vt:lpstr>The BMA (British Medical Association)</vt:lpstr>
      <vt:lpstr>PowerPoint Presentation</vt:lpstr>
      <vt:lpstr>PowerPoint Presentation</vt:lpstr>
      <vt:lpstr>The GMC (General Medical Council)</vt:lpstr>
      <vt:lpstr>PowerPoint Presentation</vt:lpstr>
      <vt:lpstr>Good Medical Practice</vt:lpstr>
      <vt:lpstr>PowerPoint Presentation</vt:lpstr>
      <vt:lpstr>How the GMC and the BMA interact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 </cp:lastModifiedBy>
  <cp:revision>661</cp:revision>
  <dcterms:created xsi:type="dcterms:W3CDTF">2015-02-11T21:46:52Z</dcterms:created>
  <dcterms:modified xsi:type="dcterms:W3CDTF">2019-06-24T12:49:19Z</dcterms:modified>
</cp:coreProperties>
</file>