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1DB8A-21AC-0310-DD7E-BB061D36B57D}" v="672" dt="2019-09-11T20:00:45.067"/>
    <p1510:client id="{3E252308-A8FB-F8C2-AB92-5EB912719970}" v="98" dt="2019-09-12T11:18:36.595"/>
    <p1510:client id="{DDD0DEF2-D37C-4A62-D1BB-7D72D5299F18}" v="48" dt="2019-09-22T18:57:00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A Medical Degree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08A3ACA-5A4B-4898-95EF-772BDC467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0894" y="363971"/>
            <a:ext cx="8612448" cy="60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01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F7BC93A-AEFF-43FB-881B-E8F20B49B4D6}"/>
              </a:ext>
            </a:extLst>
          </p:cNvPr>
          <p:cNvSpPr txBox="1"/>
          <p:nvPr/>
        </p:nvSpPr>
        <p:spPr>
          <a:xfrm>
            <a:off x="3831044" y="1256250"/>
            <a:ext cx="21376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2">
                    <a:lumMod val="75000"/>
                  </a:schemeClr>
                </a:solidFill>
                <a:latin typeface="Microsoft YaHei UI"/>
                <a:ea typeface="Microsoft YaHei UI"/>
              </a:rPr>
              <a:t>ALLERGY &amp; Immunology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075AFF-D05E-419F-8F8B-9A4379DEB264}"/>
              </a:ext>
            </a:extLst>
          </p:cNvPr>
          <p:cNvSpPr txBox="1"/>
          <p:nvPr/>
        </p:nvSpPr>
        <p:spPr>
          <a:xfrm>
            <a:off x="1213757" y="676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1"/>
                </a:solidFill>
                <a:latin typeface="Microsoft YaHei UI"/>
                <a:ea typeface="Microsoft YaHei UI"/>
              </a:rPr>
              <a:t>ANESTHESIOLOGY</a:t>
            </a:r>
            <a:endParaRPr lang="en-US">
              <a:solidFill>
                <a:schemeClr val="accent1"/>
              </a:solidFill>
              <a:latin typeface="Microsoft YaHei UI"/>
              <a:ea typeface="Microsoft YaHei U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79C21F-83B6-40B1-AF3C-C7D6E1C36A85}"/>
              </a:ext>
            </a:extLst>
          </p:cNvPr>
          <p:cNvSpPr txBox="1"/>
          <p:nvPr/>
        </p:nvSpPr>
        <p:spPr>
          <a:xfrm>
            <a:off x="1213757" y="188731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rgbClr val="00B0F0"/>
                </a:solidFill>
                <a:latin typeface="Microsoft YaHei UI"/>
                <a:ea typeface="Microsoft YaHei UI"/>
              </a:rPr>
              <a:t>DERMATOLOGY</a:t>
            </a:r>
            <a:endParaRPr lang="en-US">
              <a:solidFill>
                <a:srgbClr val="00B0F0"/>
              </a:solidFill>
              <a:latin typeface="Microsoft YaHei UI"/>
              <a:ea typeface="Microsoft YaHei U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252ACE-6B1D-46D3-B709-AE8AB090D48C}"/>
              </a:ext>
            </a:extLst>
          </p:cNvPr>
          <p:cNvSpPr txBox="1"/>
          <p:nvPr/>
        </p:nvSpPr>
        <p:spPr>
          <a:xfrm>
            <a:off x="778328" y="263570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rgbClr val="00B050"/>
                </a:solidFill>
                <a:latin typeface="Microsoft YaHei UI"/>
                <a:ea typeface="Microsoft YaHei UI"/>
              </a:rPr>
              <a:t>DIAGNOSTIC RADIOLOGY</a:t>
            </a:r>
            <a:endParaRPr lang="en-US">
              <a:solidFill>
                <a:srgbClr val="00B050"/>
              </a:solidFill>
              <a:latin typeface="Microsoft YaHei UI"/>
              <a:ea typeface="Microsoft YaHei U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40BD60-1989-4E4D-B17A-6FD27871BBC5}"/>
              </a:ext>
            </a:extLst>
          </p:cNvPr>
          <p:cNvSpPr txBox="1"/>
          <p:nvPr/>
        </p:nvSpPr>
        <p:spPr>
          <a:xfrm>
            <a:off x="1132114" y="3839936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4">
                    <a:lumMod val="50000"/>
                  </a:schemeClr>
                </a:solidFill>
                <a:latin typeface="Microsoft YaHei UI"/>
                <a:ea typeface="Microsoft YaHei UI"/>
              </a:rPr>
              <a:t>EMERGENCY MEDICINE</a:t>
            </a:r>
            <a:endParaRPr lang="en-US">
              <a:solidFill>
                <a:schemeClr val="accent4">
                  <a:lumMod val="50000"/>
                </a:schemeClr>
              </a:solidFill>
              <a:latin typeface="Microsoft YaHei UI"/>
              <a:ea typeface="Microsoft YaHei U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A7CC5D-4A76-4F20-834C-846A63C32C6F}"/>
              </a:ext>
            </a:extLst>
          </p:cNvPr>
          <p:cNvSpPr txBox="1"/>
          <p:nvPr/>
        </p:nvSpPr>
        <p:spPr>
          <a:xfrm>
            <a:off x="4057650" y="537754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2">
                    <a:lumMod val="75000"/>
                  </a:schemeClr>
                </a:solidFill>
                <a:latin typeface="Microsoft YaHei UI"/>
                <a:ea typeface="Microsoft YaHei UI"/>
              </a:rPr>
              <a:t>INTERNAL MEDICINE 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825D15-9520-4B68-B06C-89BF946BCC00}"/>
              </a:ext>
            </a:extLst>
          </p:cNvPr>
          <p:cNvSpPr txBox="1"/>
          <p:nvPr/>
        </p:nvSpPr>
        <p:spPr>
          <a:xfrm>
            <a:off x="4724400" y="60143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4">
                    <a:lumMod val="75000"/>
                  </a:schemeClr>
                </a:solidFill>
                <a:latin typeface="Microsoft YaHei UI"/>
                <a:ea typeface="Microsoft YaHei UI"/>
              </a:rPr>
              <a:t>MEDICAL GENETICS</a:t>
            </a:r>
            <a:endParaRPr lang="en-US">
              <a:solidFill>
                <a:schemeClr val="accent4">
                  <a:lumMod val="75000"/>
                </a:schemeClr>
              </a:solidFill>
              <a:latin typeface="Microsoft YaHei UI"/>
              <a:ea typeface="Microsoft YaHei U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3FCFCA-2790-4A20-8F9E-C0FFA2DD873A}"/>
              </a:ext>
            </a:extLst>
          </p:cNvPr>
          <p:cNvSpPr txBox="1"/>
          <p:nvPr/>
        </p:nvSpPr>
        <p:spPr>
          <a:xfrm>
            <a:off x="3282042" y="244520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rgbClr val="C00000"/>
                </a:solidFill>
                <a:latin typeface="Microsoft YaHei UI"/>
                <a:ea typeface="Microsoft YaHei UI"/>
              </a:rPr>
              <a:t>NEUROLOGY</a:t>
            </a:r>
            <a:endParaRPr lang="en-US" dirty="0">
              <a:solidFill>
                <a:srgbClr val="C00000"/>
              </a:solidFill>
              <a:latin typeface="Microsoft YaHei UI"/>
              <a:ea typeface="Microsoft YaHei U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86F0E0-AFAE-43B2-8C38-545FAE10F552}"/>
              </a:ext>
            </a:extLst>
          </p:cNvPr>
          <p:cNvSpPr txBox="1"/>
          <p:nvPr/>
        </p:nvSpPr>
        <p:spPr>
          <a:xfrm>
            <a:off x="5173436" y="193493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6">
                    <a:lumMod val="50000"/>
                  </a:schemeClr>
                </a:solidFill>
                <a:latin typeface="Microsoft YaHei UI"/>
                <a:ea typeface="Microsoft YaHei UI"/>
              </a:rPr>
              <a:t>NUCLEAR MEDICINE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Microsoft YaHei UI"/>
              <a:ea typeface="Microsoft YaHei U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D7F12D-65AC-43C7-B913-D412B3C39A6F}"/>
              </a:ext>
            </a:extLst>
          </p:cNvPr>
          <p:cNvSpPr txBox="1"/>
          <p:nvPr/>
        </p:nvSpPr>
        <p:spPr>
          <a:xfrm>
            <a:off x="6629400" y="26289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rgbClr val="FFC000"/>
                </a:solidFill>
                <a:latin typeface="Microsoft YaHei UI"/>
                <a:ea typeface="Microsoft YaHei UI"/>
              </a:rPr>
              <a:t>OBSTETRICS AND </a:t>
            </a:r>
            <a:r>
              <a:rPr lang="en-US" b="1" cap="all" dirty="0" err="1">
                <a:solidFill>
                  <a:srgbClr val="FFC000"/>
                </a:solidFill>
                <a:latin typeface="Microsoft YaHei UI"/>
                <a:ea typeface="Microsoft YaHei UI"/>
              </a:rPr>
              <a:t>GYNaECOLOGY</a:t>
            </a:r>
            <a:endParaRPr lang="en-US" dirty="0" err="1">
              <a:solidFill>
                <a:srgbClr val="FFC000"/>
              </a:solidFill>
              <a:latin typeface="Microsoft YaHei UI"/>
              <a:ea typeface="Microsoft YaHei U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36B4A7-1575-4EA5-BC84-001335FE6065}"/>
              </a:ext>
            </a:extLst>
          </p:cNvPr>
          <p:cNvSpPr txBox="1"/>
          <p:nvPr/>
        </p:nvSpPr>
        <p:spPr>
          <a:xfrm>
            <a:off x="3526972" y="411207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rgbClr val="00B0F0"/>
                </a:solidFill>
                <a:latin typeface="Microsoft YaHei UI"/>
                <a:ea typeface="Microsoft YaHei UI"/>
              </a:rPr>
              <a:t>OPHTHALMOLOGY</a:t>
            </a:r>
            <a:endParaRPr lang="en-US">
              <a:solidFill>
                <a:srgbClr val="00B0F0"/>
              </a:solidFill>
              <a:latin typeface="Microsoft YaHei UI"/>
              <a:ea typeface="Microsoft YaHei U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38AD7C-62D3-4872-8025-0441C4C91737}"/>
              </a:ext>
            </a:extLst>
          </p:cNvPr>
          <p:cNvSpPr txBox="1"/>
          <p:nvPr/>
        </p:nvSpPr>
        <p:spPr>
          <a:xfrm>
            <a:off x="6343650" y="432298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rgbClr val="92D050"/>
                </a:solidFill>
                <a:latin typeface="Microsoft YaHei UI"/>
                <a:ea typeface="Microsoft YaHei UI"/>
              </a:rPr>
              <a:t>PATHOLOGY</a:t>
            </a:r>
            <a:endParaRPr lang="en-US">
              <a:solidFill>
                <a:srgbClr val="92D050"/>
              </a:solidFill>
              <a:latin typeface="Microsoft YaHei UI"/>
              <a:ea typeface="Microsoft YaHei U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A93414-3F31-401B-920B-D774594C5DE9}"/>
              </a:ext>
            </a:extLst>
          </p:cNvPr>
          <p:cNvSpPr txBox="1"/>
          <p:nvPr/>
        </p:nvSpPr>
        <p:spPr>
          <a:xfrm>
            <a:off x="2315936" y="488088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 err="1">
                <a:solidFill>
                  <a:srgbClr val="FFC000"/>
                </a:solidFill>
                <a:latin typeface="Microsoft YaHei UI"/>
                <a:ea typeface="Microsoft YaHei UI"/>
              </a:rPr>
              <a:t>PaEDIATRICS</a:t>
            </a:r>
            <a:endParaRPr lang="en-US" dirty="0" err="1">
              <a:solidFill>
                <a:srgbClr val="FFC000"/>
              </a:solidFill>
              <a:latin typeface="Microsoft YaHei UI"/>
              <a:ea typeface="Microsoft YaHei U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AEF207-D45D-46E1-8DF0-9FEA83DF8F94}"/>
              </a:ext>
            </a:extLst>
          </p:cNvPr>
          <p:cNvSpPr txBox="1"/>
          <p:nvPr/>
        </p:nvSpPr>
        <p:spPr>
          <a:xfrm>
            <a:off x="6452507" y="5785757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6">
                    <a:lumMod val="50000"/>
                  </a:schemeClr>
                </a:solidFill>
                <a:latin typeface="Microsoft YaHei UI"/>
                <a:ea typeface="Microsoft YaHei UI"/>
              </a:rPr>
              <a:t>PHYSICAL MEDICINE &amp; REHABILITATION</a:t>
            </a:r>
            <a:endParaRPr lang="en-US">
              <a:solidFill>
                <a:schemeClr val="accent6">
                  <a:lumMod val="50000"/>
                </a:schemeClr>
              </a:solidFill>
              <a:latin typeface="Microsoft YaHei UI"/>
              <a:ea typeface="Microsoft YaHei U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1BA68E-2C64-4442-96F9-93388F9C9428}"/>
              </a:ext>
            </a:extLst>
          </p:cNvPr>
          <p:cNvSpPr txBox="1"/>
          <p:nvPr/>
        </p:nvSpPr>
        <p:spPr>
          <a:xfrm>
            <a:off x="8534400" y="60823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4">
                    <a:lumMod val="60000"/>
                    <a:lumOff val="40000"/>
                  </a:schemeClr>
                </a:solidFill>
                <a:latin typeface="Microsoft YaHei UI"/>
                <a:ea typeface="Microsoft YaHei UI"/>
              </a:rPr>
              <a:t>PREVENTIVE MEDICINE</a:t>
            </a:r>
            <a:endParaRPr lang="en-US">
              <a:solidFill>
                <a:schemeClr val="accent4">
                  <a:lumMod val="60000"/>
                  <a:lumOff val="40000"/>
                </a:schemeClr>
              </a:solidFill>
              <a:latin typeface="Microsoft YaHei UI"/>
              <a:ea typeface="Microsoft YaHei U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B1170C-FA36-4F23-AA5D-F21D05D71F74}"/>
              </a:ext>
            </a:extLst>
          </p:cNvPr>
          <p:cNvSpPr txBox="1"/>
          <p:nvPr/>
        </p:nvSpPr>
        <p:spPr>
          <a:xfrm>
            <a:off x="8616043" y="500334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6">
                    <a:lumMod val="60000"/>
                    <a:lumOff val="40000"/>
                  </a:schemeClr>
                </a:solidFill>
                <a:latin typeface="Microsoft YaHei UI"/>
                <a:ea typeface="Microsoft YaHei UI"/>
              </a:rPr>
              <a:t>PSYCHIATRY</a:t>
            </a:r>
            <a:endParaRPr lang="en-US">
              <a:solidFill>
                <a:schemeClr val="accent6">
                  <a:lumMod val="60000"/>
                  <a:lumOff val="40000"/>
                </a:schemeClr>
              </a:solidFill>
              <a:latin typeface="Microsoft YaHei UI"/>
              <a:ea typeface="Microsoft YaHei U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A79890-A2B1-4873-9102-8DF46AB22AEA}"/>
              </a:ext>
            </a:extLst>
          </p:cNvPr>
          <p:cNvSpPr txBox="1"/>
          <p:nvPr/>
        </p:nvSpPr>
        <p:spPr>
          <a:xfrm>
            <a:off x="8316686" y="166279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chemeClr val="accent5"/>
                </a:solidFill>
                <a:latin typeface="Microsoft YaHei UI"/>
                <a:ea typeface="Microsoft YaHei UI"/>
              </a:rPr>
              <a:t>RADIATION ONCOLOGY</a:t>
            </a:r>
            <a:endParaRPr lang="en-US">
              <a:solidFill>
                <a:schemeClr val="accent5"/>
              </a:solidFill>
              <a:latin typeface="Microsoft YaHei UI"/>
              <a:ea typeface="Microsoft YaHei U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766C864-AC51-4E8F-B649-9381B8F41EE9}"/>
              </a:ext>
            </a:extLst>
          </p:cNvPr>
          <p:cNvSpPr txBox="1"/>
          <p:nvPr/>
        </p:nvSpPr>
        <p:spPr>
          <a:xfrm>
            <a:off x="9691007" y="296227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rgbClr val="C00000"/>
                </a:solidFill>
                <a:latin typeface="Microsoft YaHei UI"/>
                <a:ea typeface="Microsoft YaHei UI"/>
              </a:rPr>
              <a:t>SURGERY</a:t>
            </a:r>
            <a:endParaRPr lang="en-US">
              <a:solidFill>
                <a:srgbClr val="C00000"/>
              </a:solidFill>
              <a:latin typeface="Microsoft YaHei UI"/>
              <a:ea typeface="Microsoft YaHei U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4C0663-5D35-4C08-A3F4-CBF2E6762F20}"/>
              </a:ext>
            </a:extLst>
          </p:cNvPr>
          <p:cNvSpPr txBox="1"/>
          <p:nvPr/>
        </p:nvSpPr>
        <p:spPr>
          <a:xfrm>
            <a:off x="8180614" y="360181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rgbClr val="7030A0"/>
                </a:solidFill>
                <a:latin typeface="Microsoft YaHei UI"/>
                <a:ea typeface="Microsoft YaHei UI"/>
              </a:rPr>
              <a:t>UROLOGY</a:t>
            </a:r>
            <a:endParaRPr lang="en-US" dirty="0">
              <a:solidFill>
                <a:srgbClr val="7030A0"/>
              </a:solidFill>
              <a:latin typeface="Microsoft YaHei UI"/>
              <a:ea typeface="Microsoft YaHei U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BC1166-FF84-4B3C-9A5A-84EAE76FBB2E}"/>
              </a:ext>
            </a:extLst>
          </p:cNvPr>
          <p:cNvSpPr txBox="1"/>
          <p:nvPr/>
        </p:nvSpPr>
        <p:spPr>
          <a:xfrm>
            <a:off x="3635830" y="2955472"/>
            <a:ext cx="45393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6000" b="1" dirty="0">
                <a:latin typeface="Microsoft YaHei UI"/>
                <a:ea typeface="Microsoft YaHei UI"/>
              </a:rPr>
              <a:t>Medicine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7490D9-39BE-42ED-B253-67892116B722}"/>
              </a:ext>
            </a:extLst>
          </p:cNvPr>
          <p:cNvSpPr txBox="1"/>
          <p:nvPr/>
        </p:nvSpPr>
        <p:spPr>
          <a:xfrm>
            <a:off x="1009650" y="570411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cap="all" dirty="0">
                <a:solidFill>
                  <a:srgbClr val="FF0000"/>
                </a:solidFill>
                <a:latin typeface="Microsoft YaHei UI"/>
              </a:rPr>
              <a:t>GENERAL PRACTICE</a:t>
            </a:r>
            <a:r>
              <a:rPr lang="en-US" b="1" cap="all" dirty="0">
                <a:solidFill>
                  <a:srgbClr val="C55A11"/>
                </a:solidFill>
                <a:latin typeface="Microsoft YaHei UI"/>
              </a:rPr>
              <a:t> </a:t>
            </a:r>
            <a:r>
              <a:rPr lang="en-GB" dirty="0">
                <a:latin typeface="Microsoft YaHei UI"/>
                <a:ea typeface="Microsoft YaHei UI"/>
              </a:rPr>
              <a:t>​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2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3461D6-8784-48B6-B2D7-A3FB266584AB}"/>
              </a:ext>
            </a:extLst>
          </p:cNvPr>
          <p:cNvSpPr txBox="1"/>
          <p:nvPr/>
        </p:nvSpPr>
        <p:spPr>
          <a:xfrm>
            <a:off x="4166508" y="2962275"/>
            <a:ext cx="3600449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500" b="1" cap="all" dirty="0">
                <a:solidFill>
                  <a:srgbClr val="C00000"/>
                </a:solidFill>
                <a:latin typeface="Microsoft YaHei UI"/>
                <a:ea typeface="Microsoft YaHei UI"/>
              </a:rPr>
              <a:t>SURGERY</a:t>
            </a:r>
            <a:endParaRPr lang="en-US" sz="5500">
              <a:solidFill>
                <a:srgbClr val="C00000"/>
              </a:solidFill>
              <a:latin typeface="Microsoft YaHei UI"/>
              <a:ea typeface="Microsoft YaHei U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303247-5193-486C-9D08-3AE587F99101}"/>
              </a:ext>
            </a:extLst>
          </p:cNvPr>
          <p:cNvSpPr txBox="1"/>
          <p:nvPr/>
        </p:nvSpPr>
        <p:spPr>
          <a:xfrm>
            <a:off x="1934936" y="122736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Colon and rectal surgery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5A187C-6C0F-4C70-821B-C36773FA2C51}"/>
              </a:ext>
            </a:extLst>
          </p:cNvPr>
          <p:cNvSpPr txBox="1"/>
          <p:nvPr/>
        </p:nvSpPr>
        <p:spPr>
          <a:xfrm>
            <a:off x="5146221" y="152672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General surgery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57468C-8C2A-445F-B53A-E9770548EC87}"/>
              </a:ext>
            </a:extLst>
          </p:cNvPr>
          <p:cNvSpPr txBox="1"/>
          <p:nvPr/>
        </p:nvSpPr>
        <p:spPr>
          <a:xfrm>
            <a:off x="2792186" y="219347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Gynecologic oncology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BBBB5A-8CAF-4ECB-BC25-2C12A557FA63}"/>
              </a:ext>
            </a:extLst>
          </p:cNvPr>
          <p:cNvSpPr txBox="1"/>
          <p:nvPr/>
        </p:nvSpPr>
        <p:spPr>
          <a:xfrm>
            <a:off x="1676400" y="343172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Plastic surgery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64048D-1BB3-4B72-AEDD-78C1DB7EB464}"/>
              </a:ext>
            </a:extLst>
          </p:cNvPr>
          <p:cNvSpPr txBox="1"/>
          <p:nvPr/>
        </p:nvSpPr>
        <p:spPr>
          <a:xfrm>
            <a:off x="6398079" y="242479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Neurological surgery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552DCB-0F31-4673-AF66-E527472A71BF}"/>
              </a:ext>
            </a:extLst>
          </p:cNvPr>
          <p:cNvSpPr txBox="1"/>
          <p:nvPr/>
        </p:nvSpPr>
        <p:spPr>
          <a:xfrm>
            <a:off x="8289471" y="109129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Ophthalmic surgery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89682A-A1B2-4167-A239-1D9E4C29A3F8}"/>
              </a:ext>
            </a:extLst>
          </p:cNvPr>
          <p:cNvSpPr txBox="1"/>
          <p:nvPr/>
        </p:nvSpPr>
        <p:spPr>
          <a:xfrm>
            <a:off x="3050721" y="4438650"/>
            <a:ext cx="34643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Oral and maxillofacial surgery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76FB1A-B291-4F15-AA80-7A793D7D0599}"/>
              </a:ext>
            </a:extLst>
          </p:cNvPr>
          <p:cNvSpPr txBox="1"/>
          <p:nvPr/>
        </p:nvSpPr>
        <p:spPr>
          <a:xfrm>
            <a:off x="8235043" y="36766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Orthopaedic surgery</a:t>
            </a:r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2FA745-82EA-4E0D-98E3-57C7F7749A03}"/>
              </a:ext>
            </a:extLst>
          </p:cNvPr>
          <p:cNvSpPr txBox="1"/>
          <p:nvPr/>
        </p:nvSpPr>
        <p:spPr>
          <a:xfrm>
            <a:off x="7105650" y="495572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Otolaryngology</a:t>
            </a:r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D0B14A-5C3F-4BE4-9508-343BD498FDAF}"/>
              </a:ext>
            </a:extLst>
          </p:cNvPr>
          <p:cNvSpPr txBox="1"/>
          <p:nvPr/>
        </p:nvSpPr>
        <p:spPr>
          <a:xfrm>
            <a:off x="1485900" y="540475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Otology neurotology</a:t>
            </a:r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ECDC1F-E348-463E-B912-A4F5371EB538}"/>
              </a:ext>
            </a:extLst>
          </p:cNvPr>
          <p:cNvSpPr txBox="1"/>
          <p:nvPr/>
        </p:nvSpPr>
        <p:spPr>
          <a:xfrm>
            <a:off x="4785632" y="585379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Pediatric surgery</a:t>
            </a: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5AFD63-DD25-4A14-8C53-89AA9C64C4BD}"/>
              </a:ext>
            </a:extLst>
          </p:cNvPr>
          <p:cNvSpPr txBox="1"/>
          <p:nvPr/>
        </p:nvSpPr>
        <p:spPr>
          <a:xfrm>
            <a:off x="8901793" y="200297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Thoracic Surgery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55DF94-22EC-48FA-80B5-12F6ACC5684E}"/>
              </a:ext>
            </a:extLst>
          </p:cNvPr>
          <p:cNvSpPr txBox="1"/>
          <p:nvPr/>
        </p:nvSpPr>
        <p:spPr>
          <a:xfrm>
            <a:off x="560614" y="242479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403D3D"/>
                </a:solidFill>
                <a:latin typeface="Open Sans"/>
              </a:rPr>
              <a:t>Vascular surgery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9510-3850-4C9F-8B81-19F706311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03D3D"/>
                </a:solidFill>
                <a:ea typeface="+mj-lt"/>
                <a:cs typeface="+mj-lt"/>
              </a:rPr>
              <a:t>Pediatric surgery</a:t>
            </a:r>
            <a:endParaRPr lang="en-GB" dirty="0">
              <a:ea typeface="+mj-lt"/>
              <a:cs typeface="+mj-lt"/>
            </a:endParaRPr>
          </a:p>
          <a:p>
            <a:endParaRPr lang="en-GB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56019-E05A-4BEA-BABF-A502E554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Calibri Light"/>
                <a:ea typeface="+mn-lt"/>
                <a:cs typeface="+mn-lt"/>
              </a:rPr>
              <a:t>Neonatal</a:t>
            </a:r>
          </a:p>
          <a:p>
            <a:r>
              <a:rPr lang="en-GB" dirty="0">
                <a:latin typeface="Calibri Light"/>
                <a:ea typeface="+mn-lt"/>
                <a:cs typeface="+mn-lt"/>
              </a:rPr>
              <a:t>Prenatal</a:t>
            </a:r>
          </a:p>
          <a:p>
            <a:r>
              <a:rPr lang="en-GB" dirty="0">
                <a:latin typeface="Calibri Light"/>
                <a:ea typeface="+mn-lt"/>
                <a:cs typeface="+mn-lt"/>
              </a:rPr>
              <a:t>Trauma</a:t>
            </a:r>
          </a:p>
          <a:p>
            <a:r>
              <a:rPr lang="en-GB" dirty="0">
                <a:latin typeface="Calibri Light"/>
                <a:ea typeface="+mn-lt"/>
                <a:cs typeface="+mn-lt"/>
              </a:rPr>
              <a:t>Paediatric oncology</a:t>
            </a:r>
            <a:endParaRPr lang="en-GB">
              <a:latin typeface="Calibri Ligh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65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8C2CB8-E090-4CFE-83EC-5C5B15BBF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But what if you decide you do not want to do medicine?</a:t>
            </a:r>
          </a:p>
        </p:txBody>
      </p:sp>
    </p:spTree>
    <p:extLst>
      <p:ext uri="{BB962C8B-B14F-4D97-AF65-F5344CB8AC3E}">
        <p14:creationId xmlns:p14="http://schemas.microsoft.com/office/powerpoint/2010/main" val="54893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1F49D-CD0D-4C46-A703-AFD879021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1800">
                <a:cs typeface="Calibri"/>
              </a:rPr>
              <a:t>Medical research </a:t>
            </a:r>
          </a:p>
          <a:p>
            <a:r>
              <a:rPr lang="en-GB" sz="1800">
                <a:cs typeface="Calibri"/>
              </a:rPr>
              <a:t>Medical lecturer </a:t>
            </a:r>
          </a:p>
          <a:p>
            <a:r>
              <a:rPr lang="en-GB" sz="1800">
                <a:ea typeface="+mn-lt"/>
                <a:cs typeface="+mn-lt"/>
              </a:rPr>
              <a:t>Clinical Forensic Medical Examiner</a:t>
            </a:r>
          </a:p>
          <a:p>
            <a:r>
              <a:rPr lang="en-GB" sz="1800">
                <a:ea typeface="+mn-lt"/>
                <a:cs typeface="+mn-lt"/>
              </a:rPr>
              <a:t>Medical/ Pharmaceutical Researcher</a:t>
            </a:r>
            <a:endParaRPr lang="en-GB" sz="1800">
              <a:cs typeface="Calibri"/>
            </a:endParaRPr>
          </a:p>
          <a:p>
            <a:r>
              <a:rPr lang="en-GB" sz="1800">
                <a:ea typeface="+mn-lt"/>
                <a:cs typeface="+mn-lt"/>
              </a:rPr>
              <a:t>Medical Sales Representative</a:t>
            </a:r>
            <a:endParaRPr lang="en-GB" sz="1800">
              <a:cs typeface="Calibri"/>
            </a:endParaRPr>
          </a:p>
          <a:p>
            <a:r>
              <a:rPr lang="en-GB" sz="1800">
                <a:ea typeface="+mn-lt"/>
                <a:cs typeface="+mn-lt"/>
              </a:rPr>
              <a:t>Medical Legal Advisor</a:t>
            </a:r>
            <a:endParaRPr lang="en-GB" sz="1800">
              <a:cs typeface="Calibri"/>
            </a:endParaRPr>
          </a:p>
          <a:p>
            <a:r>
              <a:rPr lang="en-GB" sz="1800">
                <a:ea typeface="+mn-lt"/>
                <a:cs typeface="+mn-lt"/>
              </a:rPr>
              <a:t>Transplant Coordinator</a:t>
            </a:r>
            <a:endParaRPr lang="en-GB" sz="1800">
              <a:cs typeface="Calibri"/>
            </a:endParaRPr>
          </a:p>
          <a:p>
            <a:r>
              <a:rPr lang="en-GB" sz="1800">
                <a:ea typeface="+mn-lt"/>
                <a:cs typeface="+mn-lt"/>
              </a:rPr>
              <a:t>Radiology/Diagnostic Imaging Director</a:t>
            </a:r>
            <a:endParaRPr lang="en-GB" sz="1800">
              <a:cs typeface="Calibri"/>
            </a:endParaRPr>
          </a:p>
          <a:p>
            <a:r>
              <a:rPr lang="en-GB" sz="1800">
                <a:ea typeface="+mn-lt"/>
                <a:cs typeface="+mn-lt"/>
              </a:rPr>
              <a:t>Investment banker</a:t>
            </a:r>
            <a:endParaRPr lang="en-GB" sz="1800">
              <a:cs typeface="Calibri"/>
            </a:endParaRPr>
          </a:p>
          <a:p>
            <a:endParaRPr lang="en-GB" sz="1800" b="1">
              <a:cs typeface="Calibri"/>
            </a:endParaRPr>
          </a:p>
        </p:txBody>
      </p:sp>
      <p:pic>
        <p:nvPicPr>
          <p:cNvPr id="4" name="Picture 4" descr="A crowd of people in a room&#10;&#10;Description generated with very high confidence">
            <a:extLst>
              <a:ext uri="{FF2B5EF4-FFF2-40B4-BE49-F238E27FC236}">
                <a16:creationId xmlns:a16="http://schemas.microsoft.com/office/drawing/2014/main" id="{321A3105-5965-43BE-8004-A34E7C8F4C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04" b="1"/>
          <a:stretch/>
        </p:blipFill>
        <p:spPr>
          <a:xfrm>
            <a:off x="6492114" y="10"/>
            <a:ext cx="5699887" cy="405923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685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DC9F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Medical Degree</vt:lpstr>
      <vt:lpstr>PowerPoint Presentation</vt:lpstr>
      <vt:lpstr>PowerPoint Presentation</vt:lpstr>
      <vt:lpstr>PowerPoint Presentation</vt:lpstr>
      <vt:lpstr>Pediatric surgery </vt:lpstr>
      <vt:lpstr>But what if you decide you do not want to do medicine?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302</cp:revision>
  <dcterms:created xsi:type="dcterms:W3CDTF">2013-07-15T20:26:40Z</dcterms:created>
  <dcterms:modified xsi:type="dcterms:W3CDTF">2019-09-27T12:21:23Z</dcterms:modified>
</cp:coreProperties>
</file>