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6" r:id="rId9"/>
    <p:sldId id="267" r:id="rId10"/>
    <p:sldId id="264" r:id="rId11"/>
    <p:sldId id="265"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0" autoAdjust="0"/>
    <p:restoredTop sz="94660"/>
  </p:normalViewPr>
  <p:slideViewPr>
    <p:cSldViewPr>
      <p:cViewPr>
        <p:scale>
          <a:sx n="80" d="100"/>
          <a:sy n="80" d="100"/>
        </p:scale>
        <p:origin x="-106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615C40B-33AE-4D65-AEA8-5D61E1F8C2BE}" type="datetimeFigureOut">
              <a:rPr lang="en-GB" smtClean="0"/>
              <a:t>15/10/2017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618E94-6280-4EF6-BF5D-EE65153E82D0}" type="slidenum">
              <a:rPr lang="en-GB" smtClean="0"/>
              <a:t>‹#›</a:t>
            </a:fld>
            <a:endParaRPr lang="en-GB"/>
          </a:p>
        </p:txBody>
      </p:sp>
    </p:spTree>
    <p:extLst>
      <p:ext uri="{BB962C8B-B14F-4D97-AF65-F5344CB8AC3E}">
        <p14:creationId xmlns:p14="http://schemas.microsoft.com/office/powerpoint/2010/main" val="1858970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15C40B-33AE-4D65-AEA8-5D61E1F8C2BE}" type="datetimeFigureOut">
              <a:rPr lang="en-GB" smtClean="0"/>
              <a:t>15/10/2017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618E94-6280-4EF6-BF5D-EE65153E82D0}" type="slidenum">
              <a:rPr lang="en-GB" smtClean="0"/>
              <a:t>‹#›</a:t>
            </a:fld>
            <a:endParaRPr lang="en-GB"/>
          </a:p>
        </p:txBody>
      </p:sp>
    </p:spTree>
    <p:extLst>
      <p:ext uri="{BB962C8B-B14F-4D97-AF65-F5344CB8AC3E}">
        <p14:creationId xmlns:p14="http://schemas.microsoft.com/office/powerpoint/2010/main" val="246766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15C40B-33AE-4D65-AEA8-5D61E1F8C2BE}" type="datetimeFigureOut">
              <a:rPr lang="en-GB" smtClean="0"/>
              <a:t>15/10/2017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618E94-6280-4EF6-BF5D-EE65153E82D0}" type="slidenum">
              <a:rPr lang="en-GB" smtClean="0"/>
              <a:t>‹#›</a:t>
            </a:fld>
            <a:endParaRPr lang="en-GB"/>
          </a:p>
        </p:txBody>
      </p:sp>
    </p:spTree>
    <p:extLst>
      <p:ext uri="{BB962C8B-B14F-4D97-AF65-F5344CB8AC3E}">
        <p14:creationId xmlns:p14="http://schemas.microsoft.com/office/powerpoint/2010/main" val="376806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15C40B-33AE-4D65-AEA8-5D61E1F8C2BE}" type="datetimeFigureOut">
              <a:rPr lang="en-GB" smtClean="0"/>
              <a:t>15/10/2017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618E94-6280-4EF6-BF5D-EE65153E82D0}" type="slidenum">
              <a:rPr lang="en-GB" smtClean="0"/>
              <a:t>‹#›</a:t>
            </a:fld>
            <a:endParaRPr lang="en-GB"/>
          </a:p>
        </p:txBody>
      </p:sp>
    </p:spTree>
    <p:extLst>
      <p:ext uri="{BB962C8B-B14F-4D97-AF65-F5344CB8AC3E}">
        <p14:creationId xmlns:p14="http://schemas.microsoft.com/office/powerpoint/2010/main" val="3665365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15C40B-33AE-4D65-AEA8-5D61E1F8C2BE}" type="datetimeFigureOut">
              <a:rPr lang="en-GB" smtClean="0"/>
              <a:t>15/10/2017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618E94-6280-4EF6-BF5D-EE65153E82D0}" type="slidenum">
              <a:rPr lang="en-GB" smtClean="0"/>
              <a:t>‹#›</a:t>
            </a:fld>
            <a:endParaRPr lang="en-GB"/>
          </a:p>
        </p:txBody>
      </p:sp>
    </p:spTree>
    <p:extLst>
      <p:ext uri="{BB962C8B-B14F-4D97-AF65-F5344CB8AC3E}">
        <p14:creationId xmlns:p14="http://schemas.microsoft.com/office/powerpoint/2010/main" val="1585464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615C40B-33AE-4D65-AEA8-5D61E1F8C2BE}" type="datetimeFigureOut">
              <a:rPr lang="en-GB" smtClean="0"/>
              <a:t>15/10/2017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618E94-6280-4EF6-BF5D-EE65153E82D0}" type="slidenum">
              <a:rPr lang="en-GB" smtClean="0"/>
              <a:t>‹#›</a:t>
            </a:fld>
            <a:endParaRPr lang="en-GB"/>
          </a:p>
        </p:txBody>
      </p:sp>
    </p:spTree>
    <p:extLst>
      <p:ext uri="{BB962C8B-B14F-4D97-AF65-F5344CB8AC3E}">
        <p14:creationId xmlns:p14="http://schemas.microsoft.com/office/powerpoint/2010/main" val="3633546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615C40B-33AE-4D65-AEA8-5D61E1F8C2BE}" type="datetimeFigureOut">
              <a:rPr lang="en-GB" smtClean="0"/>
              <a:t>15/10/2017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618E94-6280-4EF6-BF5D-EE65153E82D0}" type="slidenum">
              <a:rPr lang="en-GB" smtClean="0"/>
              <a:t>‹#›</a:t>
            </a:fld>
            <a:endParaRPr lang="en-GB"/>
          </a:p>
        </p:txBody>
      </p:sp>
    </p:spTree>
    <p:extLst>
      <p:ext uri="{BB962C8B-B14F-4D97-AF65-F5344CB8AC3E}">
        <p14:creationId xmlns:p14="http://schemas.microsoft.com/office/powerpoint/2010/main" val="1169825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615C40B-33AE-4D65-AEA8-5D61E1F8C2BE}" type="datetimeFigureOut">
              <a:rPr lang="en-GB" smtClean="0"/>
              <a:t>15/10/2017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618E94-6280-4EF6-BF5D-EE65153E82D0}" type="slidenum">
              <a:rPr lang="en-GB" smtClean="0"/>
              <a:t>‹#›</a:t>
            </a:fld>
            <a:endParaRPr lang="en-GB"/>
          </a:p>
        </p:txBody>
      </p:sp>
    </p:spTree>
    <p:extLst>
      <p:ext uri="{BB962C8B-B14F-4D97-AF65-F5344CB8AC3E}">
        <p14:creationId xmlns:p14="http://schemas.microsoft.com/office/powerpoint/2010/main" val="2506567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5C40B-33AE-4D65-AEA8-5D61E1F8C2BE}" type="datetimeFigureOut">
              <a:rPr lang="en-GB" smtClean="0"/>
              <a:t>15/10/2017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618E94-6280-4EF6-BF5D-EE65153E82D0}" type="slidenum">
              <a:rPr lang="en-GB" smtClean="0"/>
              <a:t>‹#›</a:t>
            </a:fld>
            <a:endParaRPr lang="en-GB"/>
          </a:p>
        </p:txBody>
      </p:sp>
    </p:spTree>
    <p:extLst>
      <p:ext uri="{BB962C8B-B14F-4D97-AF65-F5344CB8AC3E}">
        <p14:creationId xmlns:p14="http://schemas.microsoft.com/office/powerpoint/2010/main" val="3165663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5C40B-33AE-4D65-AEA8-5D61E1F8C2BE}" type="datetimeFigureOut">
              <a:rPr lang="en-GB" smtClean="0"/>
              <a:t>15/10/2017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618E94-6280-4EF6-BF5D-EE65153E82D0}" type="slidenum">
              <a:rPr lang="en-GB" smtClean="0"/>
              <a:t>‹#›</a:t>
            </a:fld>
            <a:endParaRPr lang="en-GB"/>
          </a:p>
        </p:txBody>
      </p:sp>
    </p:spTree>
    <p:extLst>
      <p:ext uri="{BB962C8B-B14F-4D97-AF65-F5344CB8AC3E}">
        <p14:creationId xmlns:p14="http://schemas.microsoft.com/office/powerpoint/2010/main" val="3623988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5C40B-33AE-4D65-AEA8-5D61E1F8C2BE}" type="datetimeFigureOut">
              <a:rPr lang="en-GB" smtClean="0"/>
              <a:t>15/10/2017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618E94-6280-4EF6-BF5D-EE65153E82D0}" type="slidenum">
              <a:rPr lang="en-GB" smtClean="0"/>
              <a:t>‹#›</a:t>
            </a:fld>
            <a:endParaRPr lang="en-GB"/>
          </a:p>
        </p:txBody>
      </p:sp>
    </p:spTree>
    <p:extLst>
      <p:ext uri="{BB962C8B-B14F-4D97-AF65-F5344CB8AC3E}">
        <p14:creationId xmlns:p14="http://schemas.microsoft.com/office/powerpoint/2010/main" val="2901175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5C40B-33AE-4D65-AEA8-5D61E1F8C2BE}" type="datetimeFigureOut">
              <a:rPr lang="en-GB" smtClean="0"/>
              <a:t>15/10/2017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618E94-6280-4EF6-BF5D-EE65153E82D0}" type="slidenum">
              <a:rPr lang="en-GB" smtClean="0"/>
              <a:t>‹#›</a:t>
            </a:fld>
            <a:endParaRPr lang="en-GB"/>
          </a:p>
        </p:txBody>
      </p:sp>
    </p:spTree>
    <p:extLst>
      <p:ext uri="{BB962C8B-B14F-4D97-AF65-F5344CB8AC3E}">
        <p14:creationId xmlns:p14="http://schemas.microsoft.com/office/powerpoint/2010/main" val="4064262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Medical </a:t>
            </a:r>
            <a:r>
              <a:rPr lang="en-GB" dirty="0" smtClean="0"/>
              <a:t>ethics – Organ donation</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50625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778"/>
            <a:ext cx="8229600" cy="5721499"/>
          </a:xfrm>
        </p:spPr>
        <p:txBody>
          <a:bodyPr>
            <a:noAutofit/>
          </a:bodyPr>
          <a:lstStyle/>
          <a:p>
            <a:r>
              <a:rPr lang="en-GB" sz="2000" b="1" dirty="0" smtClean="0"/>
              <a:t>Iran</a:t>
            </a:r>
            <a:r>
              <a:rPr lang="en-GB" sz="2000" dirty="0" smtClean="0"/>
              <a:t> </a:t>
            </a:r>
            <a:r>
              <a:rPr lang="en-GB" sz="2000" dirty="0"/>
              <a:t>has eliminated the shortage of transplant organs </a:t>
            </a:r>
            <a:r>
              <a:rPr lang="en-GB" sz="2000" dirty="0" smtClean="0"/>
              <a:t>through a </a:t>
            </a:r>
            <a:r>
              <a:rPr lang="en-GB" sz="2000" dirty="0"/>
              <a:t>working and legal payment system for organ </a:t>
            </a:r>
            <a:r>
              <a:rPr lang="en-GB" sz="2000" dirty="0" smtClean="0"/>
              <a:t>donation. </a:t>
            </a:r>
          </a:p>
          <a:p>
            <a:r>
              <a:rPr lang="en-GB" sz="2000" dirty="0" smtClean="0"/>
              <a:t>It </a:t>
            </a:r>
            <a:r>
              <a:rPr lang="en-GB" sz="2000" dirty="0"/>
              <a:t>is </a:t>
            </a:r>
            <a:r>
              <a:rPr lang="en-GB" sz="2000" dirty="0" smtClean="0"/>
              <a:t>the </a:t>
            </a:r>
            <a:r>
              <a:rPr lang="en-GB" sz="2000" dirty="0"/>
              <a:t>only country where organ trade is legal. </a:t>
            </a:r>
            <a:endParaRPr lang="en-GB" sz="2000" dirty="0" smtClean="0"/>
          </a:p>
          <a:p>
            <a:r>
              <a:rPr lang="en-GB" sz="2000" dirty="0"/>
              <a:t>I</a:t>
            </a:r>
            <a:r>
              <a:rPr lang="en-GB" sz="2000" dirty="0" smtClean="0"/>
              <a:t>f </a:t>
            </a:r>
            <a:r>
              <a:rPr lang="en-GB" sz="2000" dirty="0"/>
              <a:t>a patient does not have a living relative or who are not assigned an organ from a deceased donor, apply to the </a:t>
            </a:r>
            <a:r>
              <a:rPr lang="en-GB" sz="2000" dirty="0" err="1"/>
              <a:t>nonprofit</a:t>
            </a:r>
            <a:r>
              <a:rPr lang="en-GB" sz="2000" dirty="0"/>
              <a:t> Dialysis and Transplant Patients Association (</a:t>
            </a:r>
            <a:r>
              <a:rPr lang="en-GB" sz="2000" dirty="0" err="1"/>
              <a:t>Datpa</a:t>
            </a:r>
            <a:r>
              <a:rPr lang="en-GB" sz="2000" dirty="0"/>
              <a:t>). The association establishes potential donors, </a:t>
            </a:r>
            <a:r>
              <a:rPr lang="en-GB" sz="2000" dirty="0" smtClean="0"/>
              <a:t>who </a:t>
            </a:r>
            <a:r>
              <a:rPr lang="en-GB" sz="2000" dirty="0"/>
              <a:t>are assessed by transplant </a:t>
            </a:r>
            <a:r>
              <a:rPr lang="en-GB" sz="2000" dirty="0" smtClean="0"/>
              <a:t>doctors.</a:t>
            </a:r>
          </a:p>
          <a:p>
            <a:r>
              <a:rPr lang="en-GB" sz="2000" dirty="0" smtClean="0"/>
              <a:t>The </a:t>
            </a:r>
            <a:r>
              <a:rPr lang="en-GB" sz="2000" dirty="0"/>
              <a:t>government gives a compensation of $1,200 to the donors and aid them a year of limited health-insurance. Additionally, working through </a:t>
            </a:r>
            <a:r>
              <a:rPr lang="en-GB" sz="2000" dirty="0" err="1"/>
              <a:t>Datpa</a:t>
            </a:r>
            <a:r>
              <a:rPr lang="en-GB" sz="2000" dirty="0"/>
              <a:t>, kidney recipients pay donors between $2,300 and $4,500</a:t>
            </a:r>
            <a:r>
              <a:rPr lang="en-GB" sz="2000" dirty="0" smtClean="0"/>
              <a:t>.</a:t>
            </a:r>
            <a:endParaRPr lang="en-GB" sz="2000" baseline="30000" dirty="0"/>
          </a:p>
          <a:p>
            <a:r>
              <a:rPr lang="en-GB" sz="2000" dirty="0" smtClean="0"/>
              <a:t> </a:t>
            </a:r>
            <a:r>
              <a:rPr lang="en-GB" sz="2000" dirty="0"/>
              <a:t>Importantly, it is illegal for the medical and surgical teams involved or any ‘middleman’ to receive payment</a:t>
            </a:r>
            <a:r>
              <a:rPr lang="en-GB" sz="2000" dirty="0" smtClean="0"/>
              <a:t>.</a:t>
            </a:r>
            <a:endParaRPr lang="en-GB" sz="2000" baseline="30000" dirty="0"/>
          </a:p>
          <a:p>
            <a:r>
              <a:rPr lang="en-GB" sz="2000" dirty="0" smtClean="0"/>
              <a:t>Charity </a:t>
            </a:r>
            <a:r>
              <a:rPr lang="en-GB" sz="2000" dirty="0"/>
              <a:t>donations are made to those donors whose recipients are unable to pay</a:t>
            </a:r>
            <a:r>
              <a:rPr lang="en-GB" sz="2000" dirty="0" smtClean="0"/>
              <a:t>.</a:t>
            </a:r>
          </a:p>
          <a:p>
            <a:r>
              <a:rPr lang="en-GB" sz="2000" dirty="0" smtClean="0"/>
              <a:t>The </a:t>
            </a:r>
            <a:r>
              <a:rPr lang="en-GB" sz="2000" dirty="0"/>
              <a:t>Iranian system began in 1988 and eliminated the shortage of kidneys by 1999. Within the first year of the establishment of this system, the number of transplants had almost doubled; nearly four fifths were from living unrelated sources</a:t>
            </a:r>
            <a:r>
              <a:rPr lang="en-GB" sz="2000" dirty="0" smtClean="0"/>
              <a:t>.</a:t>
            </a:r>
          </a:p>
          <a:p>
            <a:r>
              <a:rPr lang="en-GB" sz="2000" dirty="0" smtClean="0"/>
              <a:t> It is </a:t>
            </a:r>
            <a:r>
              <a:rPr lang="en-GB" sz="2000" dirty="0"/>
              <a:t>estimated that a payment of $15,000 for living donors would alleviate the shortage of kidneys in the U.S</a:t>
            </a:r>
          </a:p>
        </p:txBody>
      </p:sp>
    </p:spTree>
    <p:extLst>
      <p:ext uri="{BB962C8B-B14F-4D97-AF65-F5344CB8AC3E}">
        <p14:creationId xmlns:p14="http://schemas.microsoft.com/office/powerpoint/2010/main" val="41423083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Israel</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As of 2008, if </a:t>
            </a:r>
            <a:r>
              <a:rPr lang="en-GB" dirty="0"/>
              <a:t>two patients have the same medical need, priority will now go to the patient who has signed an organ donor card, or whose family members have donated an organ (though medical necessity still takes precedence). This policy was nicknamed </a:t>
            </a:r>
            <a:r>
              <a:rPr lang="en-GB" b="1" dirty="0" smtClean="0"/>
              <a:t>“don't </a:t>
            </a:r>
            <a:r>
              <a:rPr lang="en-GB" b="1" dirty="0"/>
              <a:t>give, don't </a:t>
            </a:r>
            <a:r>
              <a:rPr lang="en-GB" b="1" dirty="0" smtClean="0"/>
              <a:t>get”.</a:t>
            </a:r>
            <a:endParaRPr lang="en-GB" dirty="0" smtClean="0"/>
          </a:p>
          <a:p>
            <a:pPr marL="0" indent="0">
              <a:buNone/>
            </a:pPr>
            <a:r>
              <a:rPr lang="en-GB" dirty="0" smtClean="0"/>
              <a:t> </a:t>
            </a:r>
          </a:p>
          <a:p>
            <a:pPr marL="0" indent="0">
              <a:buNone/>
            </a:pPr>
            <a:r>
              <a:rPr lang="en-GB" dirty="0" smtClean="0"/>
              <a:t>Jews </a:t>
            </a:r>
            <a:r>
              <a:rPr lang="en-GB" dirty="0"/>
              <a:t>have the lowest percentage, among all other ethnic groups worldwide, of signing organ-donor cards. So while most western countries achieve organ-donor membership of up to 30% of their population, Israel </a:t>
            </a:r>
            <a:r>
              <a:rPr lang="en-GB" dirty="0" smtClean="0"/>
              <a:t>- </a:t>
            </a:r>
            <a:r>
              <a:rPr lang="en-GB" dirty="0"/>
              <a:t>a predominately Jewish country </a:t>
            </a:r>
            <a:r>
              <a:rPr lang="en-GB" dirty="0" smtClean="0"/>
              <a:t>-remains </a:t>
            </a:r>
            <a:r>
              <a:rPr lang="en-GB" dirty="0"/>
              <a:t>at 3%. Israel was recently expelled from the European Union Organ Donor Network because, year after year, they accepted organs but didn’t donate organs</a:t>
            </a:r>
            <a:r>
              <a:rPr lang="en-GB" dirty="0" smtClean="0"/>
              <a:t>. There are many </a:t>
            </a:r>
            <a:r>
              <a:rPr lang="en-GB" dirty="0" err="1" smtClean="0"/>
              <a:t>mis</a:t>
            </a:r>
            <a:r>
              <a:rPr lang="en-GB" dirty="0" smtClean="0"/>
              <a:t>-conceptions about Judaism’s view on organ donation.</a:t>
            </a:r>
            <a:endParaRPr lang="en-GB" dirty="0"/>
          </a:p>
        </p:txBody>
      </p:sp>
    </p:spTree>
    <p:extLst>
      <p:ext uri="{BB962C8B-B14F-4D97-AF65-F5344CB8AC3E}">
        <p14:creationId xmlns:p14="http://schemas.microsoft.com/office/powerpoint/2010/main" val="3441625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a:t>
            </a:r>
            <a:endParaRPr lang="en-GB" dirty="0"/>
          </a:p>
        </p:txBody>
      </p:sp>
      <p:sp>
        <p:nvSpPr>
          <p:cNvPr id="3" name="Content Placeholder 2"/>
          <p:cNvSpPr>
            <a:spLocks noGrp="1"/>
          </p:cNvSpPr>
          <p:nvPr>
            <p:ph idx="1"/>
          </p:nvPr>
        </p:nvSpPr>
        <p:spPr/>
        <p:txBody>
          <a:bodyPr/>
          <a:lstStyle/>
          <a:p>
            <a:r>
              <a:rPr lang="en-GB" dirty="0" smtClean="0"/>
              <a:t>The new opt-out system hopes to increase the number of donors in England. It was pushed for by the BMA, and supported by many politicians. There will now be a discussion on the issue, with both Jeremy </a:t>
            </a:r>
            <a:r>
              <a:rPr lang="en-GB" dirty="0" err="1" smtClean="0"/>
              <a:t>Corbyn</a:t>
            </a:r>
            <a:r>
              <a:rPr lang="en-GB" dirty="0" smtClean="0"/>
              <a:t> and Theresa May pushing for the change to an opt-out system.</a:t>
            </a:r>
            <a:endParaRPr lang="en-GB" dirty="0"/>
          </a:p>
        </p:txBody>
      </p:sp>
    </p:spTree>
    <p:extLst>
      <p:ext uri="{BB962C8B-B14F-4D97-AF65-F5344CB8AC3E}">
        <p14:creationId xmlns:p14="http://schemas.microsoft.com/office/powerpoint/2010/main" val="2159172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medical ethics all about?</a:t>
            </a:r>
            <a:endParaRPr lang="en-GB" dirty="0"/>
          </a:p>
        </p:txBody>
      </p:sp>
      <p:sp>
        <p:nvSpPr>
          <p:cNvPr id="3" name="Content Placeholder 2"/>
          <p:cNvSpPr>
            <a:spLocks noGrp="1"/>
          </p:cNvSpPr>
          <p:nvPr>
            <p:ph idx="1"/>
          </p:nvPr>
        </p:nvSpPr>
        <p:spPr/>
        <p:txBody>
          <a:bodyPr/>
          <a:lstStyle/>
          <a:p>
            <a:pPr marL="0" indent="0">
              <a:buNone/>
            </a:pPr>
            <a:r>
              <a:rPr lang="en-GB" i="1" dirty="0" smtClean="0"/>
              <a:t>“Medical </a:t>
            </a:r>
            <a:r>
              <a:rPr lang="en-GB" i="1" dirty="0"/>
              <a:t>ethics</a:t>
            </a:r>
            <a:r>
              <a:rPr lang="en-GB" dirty="0"/>
              <a:t> is a system of moral principles that apply values to the practice of clinical </a:t>
            </a:r>
            <a:r>
              <a:rPr lang="en-GB" i="1" dirty="0"/>
              <a:t>medicine</a:t>
            </a:r>
            <a:r>
              <a:rPr lang="en-GB" dirty="0"/>
              <a:t> and in scientific </a:t>
            </a:r>
            <a:r>
              <a:rPr lang="en-GB" dirty="0" smtClean="0"/>
              <a:t>research.” </a:t>
            </a:r>
          </a:p>
          <a:p>
            <a:r>
              <a:rPr lang="en-GB" dirty="0" smtClean="0"/>
              <a:t>Different countries follow different guidelines.</a:t>
            </a:r>
          </a:p>
          <a:p>
            <a:r>
              <a:rPr lang="en-GB" dirty="0" smtClean="0"/>
              <a:t>Doctors who fail to act in accordance with concepts outlined by the GMC risk losing their registration.</a:t>
            </a:r>
          </a:p>
        </p:txBody>
      </p:sp>
    </p:spTree>
    <p:extLst>
      <p:ext uri="{BB962C8B-B14F-4D97-AF65-F5344CB8AC3E}">
        <p14:creationId xmlns:p14="http://schemas.microsoft.com/office/powerpoint/2010/main" val="1044325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Examples of need for medical ethics</a:t>
            </a:r>
            <a:endParaRPr lang="en-GB" dirty="0"/>
          </a:p>
        </p:txBody>
      </p:sp>
      <p:sp>
        <p:nvSpPr>
          <p:cNvPr id="3" name="Content Placeholder 2"/>
          <p:cNvSpPr>
            <a:spLocks noGrp="1"/>
          </p:cNvSpPr>
          <p:nvPr>
            <p:ph idx="1"/>
          </p:nvPr>
        </p:nvSpPr>
        <p:spPr/>
        <p:txBody>
          <a:bodyPr/>
          <a:lstStyle/>
          <a:p>
            <a:r>
              <a:rPr lang="en-GB" dirty="0" smtClean="0"/>
              <a:t>Euthanasia </a:t>
            </a:r>
          </a:p>
          <a:p>
            <a:r>
              <a:rPr lang="en-GB" dirty="0" smtClean="0"/>
              <a:t>Abortion </a:t>
            </a:r>
          </a:p>
          <a:p>
            <a:r>
              <a:rPr lang="en-GB" dirty="0" smtClean="0"/>
              <a:t>Mental illness</a:t>
            </a:r>
          </a:p>
          <a:p>
            <a:r>
              <a:rPr lang="en-GB" dirty="0" smtClean="0"/>
              <a:t>Limited resource problem </a:t>
            </a:r>
          </a:p>
          <a:p>
            <a:r>
              <a:rPr lang="en-GB" dirty="0" smtClean="0"/>
              <a:t>Genetic screening</a:t>
            </a:r>
          </a:p>
          <a:p>
            <a:r>
              <a:rPr lang="en-GB" dirty="0" smtClean="0"/>
              <a:t>Animal research</a:t>
            </a:r>
            <a:endParaRPr lang="en-GB" dirty="0"/>
          </a:p>
        </p:txBody>
      </p:sp>
    </p:spTree>
    <p:extLst>
      <p:ext uri="{BB962C8B-B14F-4D97-AF65-F5344CB8AC3E}">
        <p14:creationId xmlns:p14="http://schemas.microsoft.com/office/powerpoint/2010/main" val="3273530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 donation </a:t>
            </a:r>
            <a:endParaRPr lang="en-GB" dirty="0"/>
          </a:p>
        </p:txBody>
      </p:sp>
      <p:sp>
        <p:nvSpPr>
          <p:cNvPr id="3" name="Content Placeholder 2"/>
          <p:cNvSpPr>
            <a:spLocks noGrp="1"/>
          </p:cNvSpPr>
          <p:nvPr>
            <p:ph idx="1"/>
          </p:nvPr>
        </p:nvSpPr>
        <p:spPr/>
        <p:txBody>
          <a:bodyPr/>
          <a:lstStyle/>
          <a:p>
            <a:r>
              <a:rPr lang="en-GB" dirty="0"/>
              <a:t>Organ donation is when a person allows an organ of theirs to be removed, legally, either by consent while the donor is alive or after death with the assent of the next of kin.</a:t>
            </a:r>
          </a:p>
          <a:p>
            <a:r>
              <a:rPr lang="en-GB" dirty="0"/>
              <a:t>Donation may be for research, or, more commonly healthy transplantable organs and tissues may be donated to be transplanted into another person</a:t>
            </a:r>
            <a:r>
              <a:rPr lang="en-GB" dirty="0" smtClean="0"/>
              <a:t>.</a:t>
            </a:r>
            <a:endParaRPr lang="en-GB"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1171963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 in or opt out?</a:t>
            </a:r>
            <a:endParaRPr lang="en-GB" dirty="0"/>
          </a:p>
        </p:txBody>
      </p:sp>
      <p:sp>
        <p:nvSpPr>
          <p:cNvPr id="3" name="Content Placeholder 2"/>
          <p:cNvSpPr>
            <a:spLocks noGrp="1"/>
          </p:cNvSpPr>
          <p:nvPr>
            <p:ph idx="1"/>
          </p:nvPr>
        </p:nvSpPr>
        <p:spPr/>
        <p:txBody>
          <a:bodyPr/>
          <a:lstStyle/>
          <a:p>
            <a:pPr marL="0" indent="0">
              <a:buNone/>
            </a:pPr>
            <a:r>
              <a:rPr lang="en-GB" dirty="0" smtClean="0"/>
              <a:t>There are two main types of organ donation schemes: </a:t>
            </a:r>
          </a:p>
          <a:p>
            <a:r>
              <a:rPr lang="en-GB" dirty="0" smtClean="0"/>
              <a:t>“opt in” - only </a:t>
            </a:r>
            <a:r>
              <a:rPr lang="en-GB" dirty="0"/>
              <a:t>those who have given explicit consent are </a:t>
            </a:r>
            <a:r>
              <a:rPr lang="en-GB" dirty="0" smtClean="0"/>
              <a:t>donors</a:t>
            </a:r>
          </a:p>
          <a:p>
            <a:r>
              <a:rPr lang="en-GB" dirty="0" smtClean="0"/>
              <a:t>"opt out“ - anyone </a:t>
            </a:r>
            <a:r>
              <a:rPr lang="en-GB" dirty="0"/>
              <a:t>who has not refused consent to donate is a </a:t>
            </a:r>
            <a:r>
              <a:rPr lang="en-GB" dirty="0" smtClean="0"/>
              <a:t>donor. </a:t>
            </a:r>
            <a:endParaRPr lang="en-GB" dirty="0"/>
          </a:p>
        </p:txBody>
      </p:sp>
    </p:spTree>
    <p:extLst>
      <p:ext uri="{BB962C8B-B14F-4D97-AF65-F5344CB8AC3E}">
        <p14:creationId xmlns:p14="http://schemas.microsoft.com/office/powerpoint/2010/main" val="1923187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Opt-in</a:t>
            </a:r>
            <a:endParaRPr lang="en-GB" dirty="0"/>
          </a:p>
        </p:txBody>
      </p:sp>
      <p:sp>
        <p:nvSpPr>
          <p:cNvPr id="3" name="Content Placeholder 2"/>
          <p:cNvSpPr>
            <a:spLocks noGrp="1"/>
          </p:cNvSpPr>
          <p:nvPr>
            <p:ph idx="1"/>
          </p:nvPr>
        </p:nvSpPr>
        <p:spPr/>
        <p:txBody>
          <a:bodyPr/>
          <a:lstStyle/>
          <a:p>
            <a:pPr marL="0" indent="0">
              <a:buNone/>
            </a:pPr>
            <a:r>
              <a:rPr lang="en-GB" dirty="0" smtClean="0"/>
              <a:t>The opt in system is the one that has been used up until now in England. This is where organs are only donated if the donor registers to donate. If at the time of death he hasn’t registered, his organs are not donated. </a:t>
            </a:r>
            <a:endParaRPr lang="en-GB" dirty="0"/>
          </a:p>
        </p:txBody>
      </p:sp>
    </p:spTree>
    <p:extLst>
      <p:ext uri="{BB962C8B-B14F-4D97-AF65-F5344CB8AC3E}">
        <p14:creationId xmlns:p14="http://schemas.microsoft.com/office/powerpoint/2010/main" val="1330519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Opt-out </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This is where it is presumed that the person wants his organs to be donated at the time of death, unless </a:t>
            </a:r>
            <a:r>
              <a:rPr lang="en-GB" dirty="0"/>
              <a:t>stated otherwise. Experiments and observational studies show that making an option a default increases the likelihood that it is chosen; this is called the </a:t>
            </a:r>
            <a:r>
              <a:rPr lang="en-GB" b="1" dirty="0"/>
              <a:t>default </a:t>
            </a:r>
            <a:r>
              <a:rPr lang="en-GB" b="1" dirty="0" smtClean="0"/>
              <a:t>effect</a:t>
            </a:r>
            <a:r>
              <a:rPr lang="en-GB" dirty="0" smtClean="0"/>
              <a:t>.</a:t>
            </a:r>
          </a:p>
          <a:p>
            <a:pPr marL="0" indent="0">
              <a:buNone/>
            </a:pPr>
            <a:r>
              <a:rPr lang="en-GB" dirty="0" smtClean="0"/>
              <a:t>Soft/hard: </a:t>
            </a:r>
          </a:p>
          <a:p>
            <a:r>
              <a:rPr lang="en-GB" dirty="0" smtClean="0"/>
              <a:t>hard – at the time of death, if unspecified, organs or donated despite families wishes.</a:t>
            </a:r>
          </a:p>
          <a:p>
            <a:r>
              <a:rPr lang="en-GB" dirty="0" smtClean="0"/>
              <a:t>Soft – if unspecified, family have final say. </a:t>
            </a:r>
            <a:endParaRPr lang="en-GB" dirty="0"/>
          </a:p>
        </p:txBody>
      </p:sp>
    </p:spTree>
    <p:extLst>
      <p:ext uri="{BB962C8B-B14F-4D97-AF65-F5344CB8AC3E}">
        <p14:creationId xmlns:p14="http://schemas.microsoft.com/office/powerpoint/2010/main" val="991739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t>
            </a:r>
            <a:r>
              <a:rPr lang="en-GB" dirty="0" smtClean="0"/>
              <a:t>tats </a:t>
            </a:r>
            <a:endParaRPr lang="en-GB" dirty="0"/>
          </a:p>
        </p:txBody>
      </p:sp>
      <p:sp>
        <p:nvSpPr>
          <p:cNvPr id="3" name="Content Placeholder 2"/>
          <p:cNvSpPr>
            <a:spLocks noGrp="1"/>
          </p:cNvSpPr>
          <p:nvPr>
            <p:ph idx="1"/>
          </p:nvPr>
        </p:nvSpPr>
        <p:spPr/>
        <p:txBody>
          <a:bodyPr>
            <a:normAutofit fontScale="77500" lnSpcReduction="20000"/>
          </a:bodyPr>
          <a:lstStyle/>
          <a:p>
            <a:r>
              <a:rPr lang="en-GB" dirty="0"/>
              <a:t>Germany, which uses an opt-in system, has an organ donation consent rate of 12% among its population, while Austria, a country with a very similar culture and economic development, but which uses an opt-out system, has a consent rate of 99.98%.</a:t>
            </a:r>
          </a:p>
          <a:p>
            <a:r>
              <a:rPr lang="en-GB" dirty="0"/>
              <a:t>457 people died in England last year while waiting for an organ transplant</a:t>
            </a:r>
            <a:r>
              <a:rPr lang="en-GB" dirty="0" smtClean="0"/>
              <a:t>.</a:t>
            </a:r>
          </a:p>
          <a:p>
            <a:r>
              <a:rPr lang="en-GB" dirty="0" smtClean="0"/>
              <a:t>Countries </a:t>
            </a:r>
            <a:r>
              <a:rPr lang="en-GB" dirty="0"/>
              <a:t>which have the most donors per head combined the introduction of their opt-out schemes with other changes, like better infrastructure, more funding for transplant programmes and more staff working to identify and build relationships with potential donors before their </a:t>
            </a:r>
            <a:r>
              <a:rPr lang="en-GB" dirty="0" smtClean="0"/>
              <a:t>death.</a:t>
            </a:r>
            <a:endParaRPr lang="en-GB" dirty="0"/>
          </a:p>
        </p:txBody>
      </p:sp>
    </p:spTree>
    <p:extLst>
      <p:ext uri="{BB962C8B-B14F-4D97-AF65-F5344CB8AC3E}">
        <p14:creationId xmlns:p14="http://schemas.microsoft.com/office/powerpoint/2010/main" val="824128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Spain -  A so-called </a:t>
            </a:r>
            <a:r>
              <a:rPr lang="en-GB" dirty="0"/>
              <a:t>"presumed consent" legislation was passed in 1979 but donor rates only began to go up 10 years later when a new national transplant organisation was founded which co-ordinates the whole donation and transplantation process</a:t>
            </a:r>
            <a:r>
              <a:rPr lang="en-GB" dirty="0" smtClean="0"/>
              <a:t>.</a:t>
            </a:r>
            <a:endParaRPr lang="en-GB" dirty="0"/>
          </a:p>
          <a:p>
            <a:pPr marL="0" indent="0">
              <a:buNone/>
            </a:pPr>
            <a:endParaRPr lang="en-GB" dirty="0"/>
          </a:p>
        </p:txBody>
      </p:sp>
      <p:sp>
        <p:nvSpPr>
          <p:cNvPr id="4" name="Title 1"/>
          <p:cNvSpPr>
            <a:spLocks noGrp="1"/>
          </p:cNvSpPr>
          <p:nvPr>
            <p:ph type="title"/>
          </p:nvPr>
        </p:nvSpPr>
        <p:spPr/>
        <p:txBody>
          <a:bodyPr/>
          <a:lstStyle/>
          <a:p>
            <a:r>
              <a:rPr lang="en-GB" dirty="0" smtClean="0"/>
              <a:t>Countries with interesting policies</a:t>
            </a:r>
            <a:endParaRPr lang="en-GB" dirty="0"/>
          </a:p>
        </p:txBody>
      </p:sp>
    </p:spTree>
    <p:extLst>
      <p:ext uri="{BB962C8B-B14F-4D97-AF65-F5344CB8AC3E}">
        <p14:creationId xmlns:p14="http://schemas.microsoft.com/office/powerpoint/2010/main" val="429210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878</Words>
  <Application>Microsoft Office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Medical ethics – Organ donation</vt:lpstr>
      <vt:lpstr>What is medical ethics all about?</vt:lpstr>
      <vt:lpstr>Examples of need for medical ethics</vt:lpstr>
      <vt:lpstr>Organ donation </vt:lpstr>
      <vt:lpstr>Opt in or opt out?</vt:lpstr>
      <vt:lpstr>Opt-in</vt:lpstr>
      <vt:lpstr>Opt-out </vt:lpstr>
      <vt:lpstr>Stats </vt:lpstr>
      <vt:lpstr>Countries with interesting policies</vt:lpstr>
      <vt:lpstr>PowerPoint Presentation</vt:lpstr>
      <vt:lpstr>Israel</vt:lpstr>
      <vt:lpstr>Summary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ethics</dc:title>
  <dc:creator>Sammy</dc:creator>
  <cp:lastModifiedBy>Sammy</cp:lastModifiedBy>
  <cp:revision>11</cp:revision>
  <dcterms:created xsi:type="dcterms:W3CDTF">2017-10-11T15:50:05Z</dcterms:created>
  <dcterms:modified xsi:type="dcterms:W3CDTF">2017-10-15T15:13:54Z</dcterms:modified>
</cp:coreProperties>
</file>