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13"/>
  </p:notesMasterIdLst>
  <p:sldIdLst>
    <p:sldId id="256" r:id="rId5"/>
    <p:sldId id="265" r:id="rId6"/>
    <p:sldId id="257" r:id="rId7"/>
    <p:sldId id="258" r:id="rId8"/>
    <p:sldId id="259" r:id="rId9"/>
    <p:sldId id="261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FB10D6-DF5A-AF46-8937-E0522D72661C}" v="1" dt="2021-05-24T11:53:03.762"/>
    <p1510:client id="{C17CFC1D-B231-464F-87AE-8DDC5B977C53}" v="5" vWet="5" dt="2021-05-24T11:59:40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lia Ronen" userId="dcb1975f-cf7e-47d0-bb11-6d3154dc85e3" providerId="ADAL" clId="{D707CFDC-82EB-5443-9A3C-C8E8C902BF31}"/>
    <pc:docChg chg="modSld">
      <pc:chgData name="Talia Ronen" userId="dcb1975f-cf7e-47d0-bb11-6d3154dc85e3" providerId="ADAL" clId="{D707CFDC-82EB-5443-9A3C-C8E8C902BF31}" dt="2021-05-24T11:53:03.762" v="0" actId="20577"/>
      <pc:docMkLst>
        <pc:docMk/>
      </pc:docMkLst>
      <pc:sldChg chg="modNotesTx">
        <pc:chgData name="Talia Ronen" userId="dcb1975f-cf7e-47d0-bb11-6d3154dc85e3" providerId="ADAL" clId="{D707CFDC-82EB-5443-9A3C-C8E8C902BF31}" dt="2021-05-24T11:53:03.762" v="0" actId="20577"/>
        <pc:sldMkLst>
          <pc:docMk/>
          <pc:sldMk cId="2621319560" sldId="259"/>
        </pc:sldMkLst>
      </pc:sldChg>
    </pc:docChg>
  </pc:docChgLst>
  <pc:docChgLst>
    <pc:chgData name="TaliaRonen" userId="S::talia.ronen@kdhigh.co.uk::dcb1975f-cf7e-47d0-bb11-6d3154dc85e3" providerId="AD" clId="Web-{C17CFC1D-B231-464F-87AE-8DDC5B977C53}"/>
    <pc:docChg chg="modSld">
      <pc:chgData name="TaliaRonen" userId="S::talia.ronen@kdhigh.co.uk::dcb1975f-cf7e-47d0-bb11-6d3154dc85e3" providerId="AD" clId="Web-{C17CFC1D-B231-464F-87AE-8DDC5B977C53}" dt="2021-05-24T11:45:45.973" v="1" actId="20577"/>
      <pc:docMkLst>
        <pc:docMk/>
      </pc:docMkLst>
      <pc:sldChg chg="modSp">
        <pc:chgData name="TaliaRonen" userId="S::talia.ronen@kdhigh.co.uk::dcb1975f-cf7e-47d0-bb11-6d3154dc85e3" providerId="AD" clId="Web-{C17CFC1D-B231-464F-87AE-8DDC5B977C53}" dt="2021-05-24T11:45:45.973" v="1" actId="20577"/>
        <pc:sldMkLst>
          <pc:docMk/>
          <pc:sldMk cId="881247096" sldId="258"/>
        </pc:sldMkLst>
        <pc:spChg chg="mod">
          <ac:chgData name="TaliaRonen" userId="S::talia.ronen@kdhigh.co.uk::dcb1975f-cf7e-47d0-bb11-6d3154dc85e3" providerId="AD" clId="Web-{C17CFC1D-B231-464F-87AE-8DDC5B977C53}" dt="2021-05-24T11:45:45.973" v="1" actId="20577"/>
          <ac:spMkLst>
            <pc:docMk/>
            <pc:sldMk cId="881247096" sldId="258"/>
            <ac:spMk id="3" creationId="{1BEC025D-9DC6-4A8E-8654-B775FB46523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8324E-F6B0-EB46-825F-85D7CDA774E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2015F-AA25-AC46-AC79-71E2B2DBF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7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12015F-AA25-AC46-AC79-71E2B2DBFB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7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F101B6D-EEB0-47EE-91A1-CC074F045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GB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104B958-2CF4-4355-9905-355AC9F8A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GB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0FA7DFB-101D-4A99-9B70-E78C3FF78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BC38D3D-F7AA-438F-B61A-5C036A1D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945C84-9D1E-47AA-8F77-1BA3B36D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06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9010F2F-BA64-4124-81DE-BB48944E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GB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E9C321B-8D8D-4736-8F90-1B643D8A1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GB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19485BB-2B00-4627-8FB3-0488C067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BC9641A-991C-48A0-9E93-CB83E3D1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11E85BC-64AF-456C-AD59-2840B481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25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FF055679-721B-4B99-A99E-620226D6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GB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969D2AB-50FF-4F9B-BA04-D453CBF45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GB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CADE726-666C-458E-9271-BF808057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8DFFC00-A15B-45E7-987F-7745B7CE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6D9EF54-4EBF-4072-9283-2028D985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71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9A9DDA3-E573-4072-B70D-7ECF8BDE5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GB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569B265-451D-42DD-9EDB-3505359AE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GB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80D6411-DF6C-45F3-9977-59CC3022A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472AE4A-93EC-4FE0-8173-226B6E75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6CE4618-49AA-4BE1-821A-BF7F197F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3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526935E-9FF3-46EA-97AA-10B90305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GB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6341A62-0D3C-4960-89FE-54F42302C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BDBD797-3DFE-496C-BFAB-E102325A2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6972EB9-4C02-4FC7-8CE2-501927D09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AE32906-6105-4996-9B1F-9F7459FF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74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9A7CBC-0ACC-4EE5-85CE-00F4E259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GB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0B212A8-E8D0-4883-87E8-36F2DEAFA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GB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830C739-715F-4713-9D0F-90F1ACDE9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GB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25E193C-EF93-48EC-A24B-55CB1EF7F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708C0AD-D4A5-45EF-B350-3F7AB4E42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8DEF583-4B1B-454A-BA36-EE7219DB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80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BB0372-B15E-4628-BDE2-FBD55BC29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GB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065E623-07E6-48F6-BCEE-AD13DA22A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959F13B-9834-49A6-B917-8829B5264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GB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30B6F-1E9E-4ABB-AA08-EFA578CB1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D14C8CE-CAC1-424F-B15C-B1564E292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GB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3DEE4EC-6BD8-4F6C-A818-FA48B67A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0F1BD5F-D70B-4A17-8BD3-90C6754A6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B88B2E02-2701-4BB9-8E30-6991332CE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8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5C01597-E7CE-4A65-B503-6FFDBA3D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GB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9384CC1-0506-4B6B-87AB-7493B81EE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0D3A8EF-F866-42FA-AF88-CF930538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0AD221F-879E-4551-8AA9-2163D930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1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68AD68A6-8E31-4983-8002-AC33BBF57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D5F0D5D-A9D1-44AA-BE65-1C52DCE73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D9C194F-CA38-480C-AF00-7755EB5DF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6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649AF42-72D9-4502-9378-8B8CCBF29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GB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D3A3368-A91C-4276-9E55-66A2B6414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GB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0B9E420-5710-461E-96DB-005238831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8AA70CD-F57E-449B-8E9C-A0F9B3EA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4D21104-00B3-4B74-B450-465237AF4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40F11B5-FAF4-4D03-95DB-5BDE9EBD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98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05D2BC9-F65B-4151-BD86-79FA7E938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GB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F4EC0E7-916A-4E7F-86B3-4FD0F3D96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69E1DC2-FDD7-44F2-9299-5C716F15A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2EB08D0-C5A9-452F-BF0B-DB2D84BF6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D70EB9E-F890-48E6-A915-FBEC9BDA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B6C3672-9C69-40B9-9C22-88C13A1A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6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FD837E0E-49A6-40BB-9195-80C51867C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GB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5F9D9F1-6CA0-469E-BDD9-34017086C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GB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6AE75CA-CF69-4C5F-A829-ACA755676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59B19-F83B-4ADB-A1E8-2DF844C415B1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CFD0406-C312-4EBF-91D3-A21119CD4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4911BF8-94C8-42A5-A672-3633093C2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2494F-ED69-4BC9-AD4E-7A92867C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7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94D80E8-AA77-476E-BA5C-60B0377AD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5831859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tx1">
                    <a:lumMod val="25000"/>
                    <a:lumOff val="75000"/>
                  </a:schemeClr>
                </a:solidFill>
              </a:rPr>
              <a:t>Talia Ronen</a:t>
            </a:r>
            <a:endParaRPr lang="en-GB" sz="200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5C243D7-1E75-4809-8CF9-4E78DE9FD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0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GB" sz="5400">
                <a:solidFill>
                  <a:srgbClr val="080808"/>
                </a:solidFill>
              </a:rPr>
              <a:t>The Gut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5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A25B0D-D948-4948-A40B-43DFCA01C9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566" y="427348"/>
            <a:ext cx="6736868" cy="6025867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15E57AB-7E51-BA4C-B014-5524ABB8B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9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13A0A218-12E9-4FFF-A6FC-58BD677F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 rtl="0"/>
            <a:r>
              <a:rPr lang="en-GB" sz="3600"/>
              <a:t>The Gut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EC025D-9DC6-4A8E-8654-B775FB46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algn="l" rtl="0"/>
            <a:r>
              <a:rPr lang="en-GB" sz="2000"/>
              <a:t>Why should we learn about the gut?</a:t>
            </a:r>
          </a:p>
          <a:p>
            <a:pPr algn="l" rtl="0"/>
            <a:endParaRPr lang="en-GB" sz="2000"/>
          </a:p>
          <a:p>
            <a:pPr algn="l" rtl="0"/>
            <a:r>
              <a:rPr lang="en-GB" sz="2000"/>
              <a:t>The gut can effect our health and well-being</a:t>
            </a:r>
          </a:p>
          <a:p>
            <a:pPr algn="l" rtl="0"/>
            <a:r>
              <a:rPr lang="en-GB" sz="2000"/>
              <a:t>It even influences the brain</a:t>
            </a:r>
          </a:p>
          <a:p>
            <a:pPr algn="l" rtl="0"/>
            <a:r>
              <a:rPr lang="en-GB" sz="2000"/>
              <a:t>By learning more about the gut we can come to a better understanding of many physical and psychiatric illnesses as well as improving and developing treatments for them.</a:t>
            </a: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7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13A0A218-12E9-4FFF-A6FC-58BD677F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 rtl="0"/>
            <a:r>
              <a:rPr lang="en-GB" sz="3600"/>
              <a:t>The Gut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EC025D-9DC6-4A8E-8654-B775FB46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 vert="horz" lIns="91440" tIns="45720" rIns="91440" bIns="45720" rtlCol="1" anchor="t">
            <a:normAutofit/>
          </a:bodyPr>
          <a:lstStyle/>
          <a:p>
            <a:pPr algn="l" rtl="0"/>
            <a:r>
              <a:rPr lang="en-US" sz="2000"/>
              <a:t>Enteric means relating to or occurring in the intestines</a:t>
            </a:r>
          </a:p>
          <a:p>
            <a:pPr algn="l" rtl="0"/>
            <a:endParaRPr lang="en-US" sz="2000"/>
          </a:p>
          <a:p>
            <a:pPr algn="l" rtl="0"/>
            <a:r>
              <a:rPr lang="en-US" sz="2000"/>
              <a:t>The enteric nervous system (ENS) has the largest accumulation of nerve cells in the human body</a:t>
            </a:r>
            <a:endParaRPr lang="en-US" sz="2000">
              <a:cs typeface="Calibri"/>
            </a:endParaRPr>
          </a:p>
          <a:p>
            <a:pPr algn="l" rtl="0"/>
            <a:r>
              <a:rPr lang="en-US" sz="2000"/>
              <a:t>The ENS produces more than 30 neurotransmitters</a:t>
            </a:r>
            <a:endParaRPr lang="en-US" sz="2000">
              <a:cs typeface="Calibri"/>
            </a:endParaRPr>
          </a:p>
          <a:p>
            <a:pPr algn="l" rtl="0"/>
            <a:r>
              <a:rPr lang="en-US" sz="2000"/>
              <a:t>It releases hormones and peptides that cross the blood-brain barrier</a:t>
            </a:r>
            <a:endParaRPr lang="en-GB" sz="2000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24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13A0A218-12E9-4FFF-A6FC-58BD677F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 rtl="0"/>
            <a:r>
              <a:rPr lang="en-GB" sz="3600"/>
              <a:t>The Gut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EC025D-9DC6-4A8E-8654-B775FB46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algn="l" rtl="0"/>
            <a:r>
              <a:rPr lang="en-US" sz="2000"/>
              <a:t>Approx 95% of Serotonin is produced by enterochromaffin cells which reside alongside the epithelium lining the lumen of the digestive tract</a:t>
            </a:r>
          </a:p>
          <a:p>
            <a:pPr algn="l" rtl="0"/>
            <a:r>
              <a:rPr lang="en-US" sz="2000"/>
              <a:t>Regulation of appetite, sleep, feelings of well being</a:t>
            </a:r>
          </a:p>
          <a:p>
            <a:pPr algn="l" rtl="0"/>
            <a:endParaRPr lang="en-US" sz="2000"/>
          </a:p>
          <a:p>
            <a:pPr algn="l" rtl="0"/>
            <a:r>
              <a:rPr lang="en-US" sz="2000"/>
              <a:t>Some bacteria in our gut produce GABA (gamma-Aminobutyric acid)</a:t>
            </a:r>
          </a:p>
          <a:p>
            <a:pPr algn="l" rtl="0"/>
            <a:r>
              <a:rPr lang="en-US" sz="2000"/>
              <a:t>Inhibits neural activity in the brain</a:t>
            </a:r>
          </a:p>
          <a:p>
            <a:pPr algn="l" rtl="0"/>
            <a:r>
              <a:rPr lang="en-US" sz="2000"/>
              <a:t>Reduces anxiety</a:t>
            </a:r>
          </a:p>
          <a:p>
            <a:pPr algn="l" rtl="0"/>
            <a:endParaRPr lang="en-US" sz="2000"/>
          </a:p>
          <a:p>
            <a:pPr algn="l" rtl="0"/>
            <a:r>
              <a:rPr lang="en-US" sz="2000"/>
              <a:t>Psychobiotics are bacteria, when ingested in adequate amounts, produce mental health benefits</a:t>
            </a:r>
            <a:endParaRPr lang="en-GB" sz="2000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31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13A0A218-12E9-4FFF-A6FC-58BD677F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 rtl="0"/>
            <a:r>
              <a:rPr lang="en-GB" sz="3600"/>
              <a:t>The Gut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EC025D-9DC6-4A8E-8654-B775FB46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algn="l" rtl="0"/>
            <a:r>
              <a:rPr lang="en-US" sz="2000"/>
              <a:t>The microbiome is considered an organ of the body</a:t>
            </a:r>
          </a:p>
          <a:p>
            <a:pPr algn="l" rtl="0"/>
            <a:r>
              <a:rPr lang="en-US" sz="2000"/>
              <a:t>Bacteria, achaea, fungi</a:t>
            </a:r>
          </a:p>
          <a:p>
            <a:pPr algn="l" rtl="0"/>
            <a:r>
              <a:rPr lang="en-US" sz="2000"/>
              <a:t>Digests and ferments food we cannot digest (e.g. fiber)</a:t>
            </a:r>
          </a:p>
          <a:p>
            <a:pPr algn="l" rtl="0"/>
            <a:r>
              <a:rPr lang="en-US" sz="2000"/>
              <a:t>Produces vitamins</a:t>
            </a:r>
          </a:p>
          <a:p>
            <a:pPr algn="l" rtl="0"/>
            <a:r>
              <a:rPr lang="en-US" sz="2000"/>
              <a:t>Protect against harmful bacteria</a:t>
            </a:r>
          </a:p>
          <a:p>
            <a:pPr algn="l" rtl="0"/>
            <a:endParaRPr lang="en-US" sz="2000"/>
          </a:p>
          <a:p>
            <a:pPr algn="l" rtl="0"/>
            <a:r>
              <a:rPr lang="en-US" sz="2000"/>
              <a:t>Faecal microbiota transplant</a:t>
            </a:r>
          </a:p>
          <a:p>
            <a:pPr algn="l" rtl="0"/>
            <a:r>
              <a:rPr lang="en-US" sz="2000"/>
              <a:t>To restore the balance of bacteria </a:t>
            </a:r>
          </a:p>
          <a:p>
            <a:pPr algn="l" rtl="0"/>
            <a:r>
              <a:rPr lang="en-US" sz="2000"/>
              <a:t>GI infection, IBS, obesity</a:t>
            </a:r>
          </a:p>
          <a:p>
            <a:pPr algn="l" rtl="0"/>
            <a:endParaRPr lang="en-US" sz="2000"/>
          </a:p>
          <a:p>
            <a:pPr algn="l" rtl="0"/>
            <a:endParaRPr lang="en-US" sz="2000"/>
          </a:p>
          <a:p>
            <a:pPr algn="l" rtl="0"/>
            <a:endParaRPr lang="en-US" sz="2000"/>
          </a:p>
          <a:p>
            <a:pPr algn="l" rtl="0"/>
            <a:endParaRPr lang="en-GB" sz="2000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17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13A0A218-12E9-4FFF-A6FC-58BD677F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 rtl="0"/>
            <a:r>
              <a:rPr lang="en-GB" sz="3600"/>
              <a:t>The Gut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EC025D-9DC6-4A8E-8654-B775FB46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algn="l" rtl="0"/>
            <a:r>
              <a:rPr lang="en-US" sz="2000"/>
              <a:t>The gut is refered to as the largest immune organ in the body</a:t>
            </a:r>
          </a:p>
          <a:p>
            <a:pPr algn="l" rtl="0"/>
            <a:r>
              <a:rPr lang="en-US" sz="2000"/>
              <a:t>About 70% of the immune resides in the gut</a:t>
            </a:r>
          </a:p>
          <a:p>
            <a:pPr algn="l" rtl="0"/>
            <a:r>
              <a:rPr lang="en-US" sz="2000"/>
              <a:t>Decreased diversity of the microbiome can lead to reduced immunity </a:t>
            </a:r>
          </a:p>
          <a:p>
            <a:pPr algn="l" rtl="0"/>
            <a:endParaRPr lang="en-GB" sz="2000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39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13A0A218-12E9-4FFF-A6FC-58BD677F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 rtl="0"/>
            <a:r>
              <a:rPr lang="en-GB" sz="3600"/>
              <a:t>The Gut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EC025D-9DC6-4A8E-8654-B775FB465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algn="l" rtl="0"/>
            <a:endParaRPr lang="en-GB" sz="2000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5363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879F61F227D04D905E4E48D74F7935" ma:contentTypeVersion="11" ma:contentTypeDescription="Create a new document." ma:contentTypeScope="" ma:versionID="f9b32c4243a59976b5d2e3d467451c6c">
  <xsd:schema xmlns:xsd="http://www.w3.org/2001/XMLSchema" xmlns:xs="http://www.w3.org/2001/XMLSchema" xmlns:p="http://schemas.microsoft.com/office/2006/metadata/properties" xmlns:ns3="b196d286-d9d9-4ff0-b462-a1f326687616" xmlns:ns4="66973b61-f6ff-4b01-831e-7fe1b32d65c5" targetNamespace="http://schemas.microsoft.com/office/2006/metadata/properties" ma:root="true" ma:fieldsID="8d02b3608ff728c515b2e7c4ce09fe2b" ns3:_="" ns4:_="">
    <xsd:import namespace="b196d286-d9d9-4ff0-b462-a1f326687616"/>
    <xsd:import namespace="66973b61-f6ff-4b01-831e-7fe1b32d65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6d286-d9d9-4ff0-b462-a1f326687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973b61-f6ff-4b01-831e-7fe1b32d65c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820B19-C96B-489C-8104-85F695C6802B}">
  <ds:schemaRefs>
    <ds:schemaRef ds:uri="66973b61-f6ff-4b01-831e-7fe1b32d65c5"/>
    <ds:schemaRef ds:uri="b196d286-d9d9-4ff0-b462-a1f326687616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D4A949-5C9C-499F-A5A4-402BD7E960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0E324-BB4D-42CD-BBD4-D03814486417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ערכת נושא Office</vt:lpstr>
      <vt:lpstr>The Gut</vt:lpstr>
      <vt:lpstr>PowerPoint Presentation</vt:lpstr>
      <vt:lpstr>The Gut</vt:lpstr>
      <vt:lpstr>The Gut</vt:lpstr>
      <vt:lpstr>The Gut</vt:lpstr>
      <vt:lpstr>The Gut</vt:lpstr>
      <vt:lpstr>The Gut</vt:lpstr>
      <vt:lpstr>The Gut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Gut</dc:title>
  <dc:creator>TaliaRonen</dc:creator>
  <cp:revision>1</cp:revision>
  <dcterms:created xsi:type="dcterms:W3CDTF">2021-05-23T18:21:18Z</dcterms:created>
  <dcterms:modified xsi:type="dcterms:W3CDTF">2021-05-24T12:00:32Z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0x010100A0879F61F227D04D905E4E48D74F7935</vt:lpwstr>
  </property>
</Properties>
</file>