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4" autoAdjust="0"/>
    <p:restoredTop sz="94660"/>
  </p:normalViewPr>
  <p:slideViewPr>
    <p:cSldViewPr snapToGrid="0">
      <p:cViewPr>
        <p:scale>
          <a:sx n="91" d="100"/>
          <a:sy n="91" d="100"/>
        </p:scale>
        <p:origin x="-2772" y="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iviaLederberg" userId="ef6737a5-d81f-430e-a975-e40fdf451a4c" providerId="ADAL" clId="{6DDA1755-7F70-4DD3-981E-8332E017A880}"/>
    <pc:docChg chg="custSel addSld modSld sldOrd">
      <pc:chgData name="OliviaLederberg" userId="ef6737a5-d81f-430e-a975-e40fdf451a4c" providerId="ADAL" clId="{6DDA1755-7F70-4DD3-981E-8332E017A880}" dt="2022-04-21T08:47:47.845" v="4564" actId="20577"/>
      <pc:docMkLst>
        <pc:docMk/>
      </pc:docMkLst>
      <pc:sldChg chg="modSp mod">
        <pc:chgData name="OliviaLederberg" userId="ef6737a5-d81f-430e-a975-e40fdf451a4c" providerId="ADAL" clId="{6DDA1755-7F70-4DD3-981E-8332E017A880}" dt="2022-04-21T08:35:44.129" v="4276" actId="20577"/>
        <pc:sldMkLst>
          <pc:docMk/>
          <pc:sldMk cId="3826041125" sldId="257"/>
        </pc:sldMkLst>
        <pc:spChg chg="mod">
          <ac:chgData name="OliviaLederberg" userId="ef6737a5-d81f-430e-a975-e40fdf451a4c" providerId="ADAL" clId="{6DDA1755-7F70-4DD3-981E-8332E017A880}" dt="2022-04-21T08:35:08.684" v="4275" actId="20577"/>
          <ac:spMkLst>
            <pc:docMk/>
            <pc:sldMk cId="3826041125" sldId="257"/>
            <ac:spMk id="4" creationId="{1BC9740C-7B85-416E-B66F-CED42FD5ACAB}"/>
          </ac:spMkLst>
        </pc:spChg>
        <pc:spChg chg="mod">
          <ac:chgData name="OliviaLederberg" userId="ef6737a5-d81f-430e-a975-e40fdf451a4c" providerId="ADAL" clId="{6DDA1755-7F70-4DD3-981E-8332E017A880}" dt="2022-04-21T08:35:44.129" v="4276" actId="20577"/>
          <ac:spMkLst>
            <pc:docMk/>
            <pc:sldMk cId="3826041125" sldId="257"/>
            <ac:spMk id="5" creationId="{B6F49B3C-95B5-4A32-845F-99C4090EC4FB}"/>
          </ac:spMkLst>
        </pc:spChg>
      </pc:sldChg>
      <pc:sldChg chg="modSp mod">
        <pc:chgData name="OliviaLederberg" userId="ef6737a5-d81f-430e-a975-e40fdf451a4c" providerId="ADAL" clId="{6DDA1755-7F70-4DD3-981E-8332E017A880}" dt="2022-04-21T08:42:47.860" v="4422" actId="313"/>
        <pc:sldMkLst>
          <pc:docMk/>
          <pc:sldMk cId="3407872813" sldId="258"/>
        </pc:sldMkLst>
        <pc:spChg chg="mod">
          <ac:chgData name="OliviaLederberg" userId="ef6737a5-d81f-430e-a975-e40fdf451a4c" providerId="ADAL" clId="{6DDA1755-7F70-4DD3-981E-8332E017A880}" dt="2022-04-21T08:42:47.860" v="4422" actId="313"/>
          <ac:spMkLst>
            <pc:docMk/>
            <pc:sldMk cId="3407872813" sldId="258"/>
            <ac:spMk id="3" creationId="{49226E4B-6E30-4651-BF15-F6433C463C9D}"/>
          </ac:spMkLst>
        </pc:spChg>
      </pc:sldChg>
      <pc:sldChg chg="addSp delSp modSp new mod">
        <pc:chgData name="OliviaLederberg" userId="ef6737a5-d81f-430e-a975-e40fdf451a4c" providerId="ADAL" clId="{6DDA1755-7F70-4DD3-981E-8332E017A880}" dt="2022-04-21T08:40:47.122" v="4323" actId="20577"/>
        <pc:sldMkLst>
          <pc:docMk/>
          <pc:sldMk cId="1883398214" sldId="259"/>
        </pc:sldMkLst>
        <pc:spChg chg="mod">
          <ac:chgData name="OliviaLederberg" userId="ef6737a5-d81f-430e-a975-e40fdf451a4c" providerId="ADAL" clId="{6DDA1755-7F70-4DD3-981E-8332E017A880}" dt="2022-04-20T10:45:29.029" v="32" actId="20577"/>
          <ac:spMkLst>
            <pc:docMk/>
            <pc:sldMk cId="1883398214" sldId="259"/>
            <ac:spMk id="2" creationId="{484029BE-E3E5-4D4A-9B47-388B15E45C6D}"/>
          </ac:spMkLst>
        </pc:spChg>
        <pc:spChg chg="mod">
          <ac:chgData name="OliviaLederberg" userId="ef6737a5-d81f-430e-a975-e40fdf451a4c" providerId="ADAL" clId="{6DDA1755-7F70-4DD3-981E-8332E017A880}" dt="2022-04-21T08:40:02.702" v="4317" actId="20577"/>
          <ac:spMkLst>
            <pc:docMk/>
            <pc:sldMk cId="1883398214" sldId="259"/>
            <ac:spMk id="4" creationId="{5E85778B-84A2-4122-85A7-BED4960A374A}"/>
          </ac:spMkLst>
        </pc:spChg>
        <pc:spChg chg="del mod">
          <ac:chgData name="OliviaLederberg" userId="ef6737a5-d81f-430e-a975-e40fdf451a4c" providerId="ADAL" clId="{6DDA1755-7F70-4DD3-981E-8332E017A880}" dt="2022-04-20T10:58:26.455" v="859"/>
          <ac:spMkLst>
            <pc:docMk/>
            <pc:sldMk cId="1883398214" sldId="259"/>
            <ac:spMk id="6" creationId="{DAC2159E-49EB-4332-B5EC-E692C11C8E47}"/>
          </ac:spMkLst>
        </pc:spChg>
        <pc:spChg chg="add del mod">
          <ac:chgData name="OliviaLederberg" userId="ef6737a5-d81f-430e-a975-e40fdf451a4c" providerId="ADAL" clId="{6DDA1755-7F70-4DD3-981E-8332E017A880}" dt="2022-04-20T10:59:17.695" v="867"/>
          <ac:spMkLst>
            <pc:docMk/>
            <pc:sldMk cId="1883398214" sldId="259"/>
            <ac:spMk id="8" creationId="{8A77EB74-5D7D-484F-AD4F-DDC93C192265}"/>
          </ac:spMkLst>
        </pc:spChg>
        <pc:spChg chg="add mod">
          <ac:chgData name="OliviaLederberg" userId="ef6737a5-d81f-430e-a975-e40fdf451a4c" providerId="ADAL" clId="{6DDA1755-7F70-4DD3-981E-8332E017A880}" dt="2022-04-21T08:40:47.122" v="4323" actId="20577"/>
          <ac:spMkLst>
            <pc:docMk/>
            <pc:sldMk cId="1883398214" sldId="259"/>
            <ac:spMk id="9" creationId="{B6376AC1-F846-44DB-B763-AA53D4CFF74A}"/>
          </ac:spMkLst>
        </pc:spChg>
        <pc:picChg chg="add mod">
          <ac:chgData name="OliviaLederberg" userId="ef6737a5-d81f-430e-a975-e40fdf451a4c" providerId="ADAL" clId="{6DDA1755-7F70-4DD3-981E-8332E017A880}" dt="2022-04-20T10:58:40.008" v="862" actId="1076"/>
          <ac:picMkLst>
            <pc:docMk/>
            <pc:sldMk cId="1883398214" sldId="259"/>
            <ac:picMk id="7" creationId="{40E65FB2-4A7B-4D84-9FD8-3D4EC0372D22}"/>
          </ac:picMkLst>
        </pc:picChg>
      </pc:sldChg>
      <pc:sldChg chg="modSp new mod">
        <pc:chgData name="OliviaLederberg" userId="ef6737a5-d81f-430e-a975-e40fdf451a4c" providerId="ADAL" clId="{6DDA1755-7F70-4DD3-981E-8332E017A880}" dt="2022-04-21T08:41:43.900" v="4338" actId="20577"/>
        <pc:sldMkLst>
          <pc:docMk/>
          <pc:sldMk cId="3389583867" sldId="260"/>
        </pc:sldMkLst>
        <pc:spChg chg="mod">
          <ac:chgData name="OliviaLederberg" userId="ef6737a5-d81f-430e-a975-e40fdf451a4c" providerId="ADAL" clId="{6DDA1755-7F70-4DD3-981E-8332E017A880}" dt="2022-04-21T07:49:37.443" v="1785" actId="20577"/>
          <ac:spMkLst>
            <pc:docMk/>
            <pc:sldMk cId="3389583867" sldId="260"/>
            <ac:spMk id="2" creationId="{C2B6C49F-F88D-4D6E-8C67-9715F9CCA5A7}"/>
          </ac:spMkLst>
        </pc:spChg>
        <pc:spChg chg="mod">
          <ac:chgData name="OliviaLederberg" userId="ef6737a5-d81f-430e-a975-e40fdf451a4c" providerId="ADAL" clId="{6DDA1755-7F70-4DD3-981E-8332E017A880}" dt="2022-04-21T08:41:43.900" v="4338" actId="20577"/>
          <ac:spMkLst>
            <pc:docMk/>
            <pc:sldMk cId="3389583867" sldId="260"/>
            <ac:spMk id="3" creationId="{D1DC7908-F89B-4CB3-8910-989A32D10F87}"/>
          </ac:spMkLst>
        </pc:spChg>
        <pc:spChg chg="mod">
          <ac:chgData name="OliviaLederberg" userId="ef6737a5-d81f-430e-a975-e40fdf451a4c" providerId="ADAL" clId="{6DDA1755-7F70-4DD3-981E-8332E017A880}" dt="2022-04-21T07:48:23.090" v="1782" actId="20577"/>
          <ac:spMkLst>
            <pc:docMk/>
            <pc:sldMk cId="3389583867" sldId="260"/>
            <ac:spMk id="4" creationId="{13A4A3EA-19D4-4F11-A5A5-08AA85D5E27F}"/>
          </ac:spMkLst>
        </pc:spChg>
      </pc:sldChg>
      <pc:sldChg chg="modSp new mod">
        <pc:chgData name="OliviaLederberg" userId="ef6737a5-d81f-430e-a975-e40fdf451a4c" providerId="ADAL" clId="{6DDA1755-7F70-4DD3-981E-8332E017A880}" dt="2022-04-21T08:45:46.396" v="4546" actId="20577"/>
        <pc:sldMkLst>
          <pc:docMk/>
          <pc:sldMk cId="1867537313" sldId="261"/>
        </pc:sldMkLst>
        <pc:spChg chg="mod">
          <ac:chgData name="OliviaLederberg" userId="ef6737a5-d81f-430e-a975-e40fdf451a4c" providerId="ADAL" clId="{6DDA1755-7F70-4DD3-981E-8332E017A880}" dt="2022-04-21T07:53:34.573" v="2119" actId="5793"/>
          <ac:spMkLst>
            <pc:docMk/>
            <pc:sldMk cId="1867537313" sldId="261"/>
            <ac:spMk id="2" creationId="{72C69EAD-2D78-45EA-BA63-D45C104BDAD6}"/>
          </ac:spMkLst>
        </pc:spChg>
        <pc:spChg chg="mod">
          <ac:chgData name="OliviaLederberg" userId="ef6737a5-d81f-430e-a975-e40fdf451a4c" providerId="ADAL" clId="{6DDA1755-7F70-4DD3-981E-8332E017A880}" dt="2022-04-21T08:45:46.396" v="4546" actId="20577"/>
          <ac:spMkLst>
            <pc:docMk/>
            <pc:sldMk cId="1867537313" sldId="261"/>
            <ac:spMk id="3" creationId="{BA16090C-1833-4A27-B322-8DE02329C04D}"/>
          </ac:spMkLst>
        </pc:spChg>
        <pc:spChg chg="mod">
          <ac:chgData name="OliviaLederberg" userId="ef6737a5-d81f-430e-a975-e40fdf451a4c" providerId="ADAL" clId="{6DDA1755-7F70-4DD3-981E-8332E017A880}" dt="2022-04-21T08:43:29.084" v="4476" actId="20577"/>
          <ac:spMkLst>
            <pc:docMk/>
            <pc:sldMk cId="1867537313" sldId="261"/>
            <ac:spMk id="4" creationId="{2A442595-215F-4991-BE5A-7AB6315CD965}"/>
          </ac:spMkLst>
        </pc:spChg>
      </pc:sldChg>
      <pc:sldChg chg="addSp delSp modSp new mod ord">
        <pc:chgData name="OliviaLederberg" userId="ef6737a5-d81f-430e-a975-e40fdf451a4c" providerId="ADAL" clId="{6DDA1755-7F70-4DD3-981E-8332E017A880}" dt="2022-04-21T08:47:47.845" v="4564" actId="20577"/>
        <pc:sldMkLst>
          <pc:docMk/>
          <pc:sldMk cId="1010665559" sldId="262"/>
        </pc:sldMkLst>
        <pc:spChg chg="mod">
          <ac:chgData name="OliviaLederberg" userId="ef6737a5-d81f-430e-a975-e40fdf451a4c" providerId="ADAL" clId="{6DDA1755-7F70-4DD3-981E-8332E017A880}" dt="2022-04-21T08:11:08.265" v="3050" actId="20577"/>
          <ac:spMkLst>
            <pc:docMk/>
            <pc:sldMk cId="1010665559" sldId="262"/>
            <ac:spMk id="2" creationId="{B2710CEB-0AE2-4492-8895-0224C8DF0A96}"/>
          </ac:spMkLst>
        </pc:spChg>
        <pc:spChg chg="mod">
          <ac:chgData name="OliviaLederberg" userId="ef6737a5-d81f-430e-a975-e40fdf451a4c" providerId="ADAL" clId="{6DDA1755-7F70-4DD3-981E-8332E017A880}" dt="2022-04-21T08:32:13.531" v="4091" actId="313"/>
          <ac:spMkLst>
            <pc:docMk/>
            <pc:sldMk cId="1010665559" sldId="262"/>
            <ac:spMk id="3" creationId="{C646C4F7-15DE-4BBB-9E8D-CAA17FD0399A}"/>
          </ac:spMkLst>
        </pc:spChg>
        <pc:spChg chg="add del mod">
          <ac:chgData name="OliviaLederberg" userId="ef6737a5-d81f-430e-a975-e40fdf451a4c" providerId="ADAL" clId="{6DDA1755-7F70-4DD3-981E-8332E017A880}" dt="2022-04-21T08:21:06.239" v="3749"/>
          <ac:spMkLst>
            <pc:docMk/>
            <pc:sldMk cId="1010665559" sldId="262"/>
            <ac:spMk id="5" creationId="{45A01907-1D42-4C88-8D0B-FB38770AF247}"/>
          </ac:spMkLst>
        </pc:spChg>
        <pc:spChg chg="add mod">
          <ac:chgData name="OliviaLederberg" userId="ef6737a5-d81f-430e-a975-e40fdf451a4c" providerId="ADAL" clId="{6DDA1755-7F70-4DD3-981E-8332E017A880}" dt="2022-04-21T08:47:47.845" v="4564" actId="20577"/>
          <ac:spMkLst>
            <pc:docMk/>
            <pc:sldMk cId="1010665559" sldId="262"/>
            <ac:spMk id="6" creationId="{4265BA2A-3622-434B-BF21-41B178FD221D}"/>
          </ac:spMkLst>
        </pc:spChg>
        <pc:picChg chg="add mod">
          <ac:chgData name="OliviaLederberg" userId="ef6737a5-d81f-430e-a975-e40fdf451a4c" providerId="ADAL" clId="{6DDA1755-7F70-4DD3-981E-8332E017A880}" dt="2022-04-21T08:21:05.307" v="3747" actId="14100"/>
          <ac:picMkLst>
            <pc:docMk/>
            <pc:sldMk cId="1010665559" sldId="262"/>
            <ac:picMk id="4" creationId="{2643C22C-0A80-487C-A804-B0F881B967BB}"/>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4/20/2022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4/20/2022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4/20/2022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4/20/2022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4/20/2022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4/20/2022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4/20/2022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9F5D5-16C1-47E2-8D09-390EC910137E}"/>
              </a:ext>
            </a:extLst>
          </p:cNvPr>
          <p:cNvSpPr>
            <a:spLocks noGrp="1"/>
          </p:cNvSpPr>
          <p:nvPr>
            <p:ph type="ctrTitle"/>
          </p:nvPr>
        </p:nvSpPr>
        <p:spPr/>
        <p:txBody>
          <a:bodyPr/>
          <a:lstStyle/>
          <a:p>
            <a:r>
              <a:rPr lang="en-GB" dirty="0"/>
              <a:t>THE PSYCHOLGY BEHIND ADDICTION </a:t>
            </a:r>
          </a:p>
        </p:txBody>
      </p:sp>
      <p:sp>
        <p:nvSpPr>
          <p:cNvPr id="3" name="Subtitle 2">
            <a:extLst>
              <a:ext uri="{FF2B5EF4-FFF2-40B4-BE49-F238E27FC236}">
                <a16:creationId xmlns:a16="http://schemas.microsoft.com/office/drawing/2014/main" id="{499156A0-B2EC-4278-80F4-97AFF49830A3}"/>
              </a:ext>
            </a:extLst>
          </p:cNvPr>
          <p:cNvSpPr>
            <a:spLocks noGrp="1"/>
          </p:cNvSpPr>
          <p:nvPr>
            <p:ph type="subTitle" idx="1"/>
          </p:nvPr>
        </p:nvSpPr>
        <p:spPr/>
        <p:txBody>
          <a:bodyPr/>
          <a:lstStyle/>
          <a:p>
            <a:r>
              <a:rPr lang="en-GB" dirty="0"/>
              <a:t> OLIVIA LEDERBERG </a:t>
            </a:r>
          </a:p>
        </p:txBody>
      </p:sp>
    </p:spTree>
    <p:extLst>
      <p:ext uri="{BB962C8B-B14F-4D97-AF65-F5344CB8AC3E}">
        <p14:creationId xmlns:p14="http://schemas.microsoft.com/office/powerpoint/2010/main" val="2468372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1CC09-0902-4D34-96A8-66B1F1DE1A71}"/>
              </a:ext>
            </a:extLst>
          </p:cNvPr>
          <p:cNvSpPr>
            <a:spLocks noGrp="1"/>
          </p:cNvSpPr>
          <p:nvPr>
            <p:ph type="title"/>
          </p:nvPr>
        </p:nvSpPr>
        <p:spPr/>
        <p:txBody>
          <a:bodyPr/>
          <a:lstStyle/>
          <a:p>
            <a:r>
              <a:rPr lang="en-GB" dirty="0"/>
              <a:t>THE IMPACT OF FREUD </a:t>
            </a:r>
          </a:p>
        </p:txBody>
      </p:sp>
      <p:sp>
        <p:nvSpPr>
          <p:cNvPr id="4" name="Text Placeholder 3">
            <a:extLst>
              <a:ext uri="{FF2B5EF4-FFF2-40B4-BE49-F238E27FC236}">
                <a16:creationId xmlns:a16="http://schemas.microsoft.com/office/drawing/2014/main" id="{1BC9740C-7B85-416E-B66F-CED42FD5ACAB}"/>
              </a:ext>
            </a:extLst>
          </p:cNvPr>
          <p:cNvSpPr>
            <a:spLocks noGrp="1"/>
          </p:cNvSpPr>
          <p:nvPr>
            <p:ph type="body" sz="half" idx="2"/>
          </p:nvPr>
        </p:nvSpPr>
        <p:spPr>
          <a:xfrm>
            <a:off x="1154953" y="3657599"/>
            <a:ext cx="4140377" cy="2593075"/>
          </a:xfrm>
        </p:spPr>
        <p:txBody>
          <a:bodyPr/>
          <a:lstStyle/>
          <a:p>
            <a:pPr marL="285750" indent="-285750">
              <a:buFont typeface="Wingdings" panose="05000000000000000000" pitchFamily="2" charset="2"/>
              <a:buChar char="§"/>
            </a:pPr>
            <a:r>
              <a:rPr lang="en-GB" dirty="0"/>
              <a:t>Sigmund Freud, an Austrian neurologist, who developed a theory aiming to explain how the psychological addiction loop forms.</a:t>
            </a:r>
          </a:p>
          <a:p>
            <a:pPr marL="285750" indent="-285750">
              <a:buFont typeface="Wingdings" panose="05000000000000000000" pitchFamily="2" charset="2"/>
              <a:buChar char="§"/>
            </a:pPr>
            <a:r>
              <a:rPr lang="en-GB" dirty="0"/>
              <a:t>His psychoanalysis theory looks at addiction as an imbalance between the id, ego and superego. </a:t>
            </a:r>
          </a:p>
          <a:p>
            <a:pPr marL="285750" indent="-285750">
              <a:buFont typeface="Wingdings" panose="05000000000000000000" pitchFamily="2" charset="2"/>
              <a:buChar char="§"/>
            </a:pPr>
            <a:r>
              <a:rPr lang="en-GB" dirty="0"/>
              <a:t>The id being the pleasure principle, the ego the reality principle and the superego the morality principle. </a:t>
            </a:r>
          </a:p>
        </p:txBody>
      </p:sp>
      <p:sp>
        <p:nvSpPr>
          <p:cNvPr id="5" name="TextBox 4">
            <a:extLst>
              <a:ext uri="{FF2B5EF4-FFF2-40B4-BE49-F238E27FC236}">
                <a16:creationId xmlns:a16="http://schemas.microsoft.com/office/drawing/2014/main" id="{B6F49B3C-95B5-4A32-845F-99C4090EC4FB}"/>
              </a:ext>
            </a:extLst>
          </p:cNvPr>
          <p:cNvSpPr txBox="1"/>
          <p:nvPr/>
        </p:nvSpPr>
        <p:spPr>
          <a:xfrm>
            <a:off x="6237027" y="368490"/>
            <a:ext cx="5186149" cy="4801314"/>
          </a:xfrm>
          <a:prstGeom prst="rect">
            <a:avLst/>
          </a:prstGeom>
          <a:noFill/>
        </p:spPr>
        <p:txBody>
          <a:bodyPr wrap="square" rtlCol="0">
            <a:spAutoFit/>
          </a:bodyPr>
          <a:lstStyle/>
          <a:p>
            <a:pPr marL="285750" indent="-285750">
              <a:buFont typeface="Arial" panose="020B0604020202020204" pitchFamily="34" charset="0"/>
              <a:buChar char="•"/>
            </a:pPr>
            <a:r>
              <a:rPr lang="en-GB" dirty="0"/>
              <a:t>Freud studied the relationship between personality and the development of substance addiction.</a:t>
            </a:r>
          </a:p>
          <a:p>
            <a:pPr marL="285750" indent="-285750">
              <a:buFont typeface="Arial" panose="020B0604020202020204" pitchFamily="34" charset="0"/>
              <a:buChar char="•"/>
            </a:pPr>
            <a:r>
              <a:rPr lang="en-GB" dirty="0"/>
              <a:t>He theorized that when the id overpowers the ego and superego a chain reaction occurs that can result in the consumption of drugs without the consideration of repercussions.</a:t>
            </a:r>
          </a:p>
          <a:p>
            <a:pPr marL="285750" indent="-285750">
              <a:buFont typeface="Arial" panose="020B0604020202020204" pitchFamily="34" charset="0"/>
              <a:buChar char="•"/>
            </a:pPr>
            <a:r>
              <a:rPr lang="en-GB" dirty="0"/>
              <a:t>The iceberg model: while some parts of the mind are conscious, this being the tip of the iceberg, for the most part, the brain operates mostly on an unconscious paradigm, the latter part of the iceberg.</a:t>
            </a:r>
          </a:p>
          <a:p>
            <a:pPr marL="285750" indent="-285750">
              <a:buFont typeface="Arial" panose="020B0604020202020204" pitchFamily="34" charset="0"/>
              <a:buChar char="•"/>
            </a:pPr>
            <a:r>
              <a:rPr lang="en-GB" dirty="0"/>
              <a:t>He therefore determined that the majority of our thoughts, emotions, desires and impulses are driven by unconscious forces.</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826041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D2511-1488-46B4-8FF8-7ED983025275}"/>
              </a:ext>
            </a:extLst>
          </p:cNvPr>
          <p:cNvSpPr>
            <a:spLocks noGrp="1"/>
          </p:cNvSpPr>
          <p:nvPr>
            <p:ph type="title"/>
          </p:nvPr>
        </p:nvSpPr>
        <p:spPr/>
        <p:txBody>
          <a:bodyPr/>
          <a:lstStyle/>
          <a:p>
            <a:r>
              <a:rPr lang="en-GB" dirty="0"/>
              <a:t>BRAIN CHEMISTRY BEHIND ADDICTION </a:t>
            </a:r>
          </a:p>
        </p:txBody>
      </p:sp>
      <p:sp>
        <p:nvSpPr>
          <p:cNvPr id="3" name="Content Placeholder 2">
            <a:extLst>
              <a:ext uri="{FF2B5EF4-FFF2-40B4-BE49-F238E27FC236}">
                <a16:creationId xmlns:a16="http://schemas.microsoft.com/office/drawing/2014/main" id="{49226E4B-6E30-4651-BF15-F6433C463C9D}"/>
              </a:ext>
            </a:extLst>
          </p:cNvPr>
          <p:cNvSpPr>
            <a:spLocks noGrp="1"/>
          </p:cNvSpPr>
          <p:nvPr>
            <p:ph idx="1"/>
          </p:nvPr>
        </p:nvSpPr>
        <p:spPr>
          <a:xfrm>
            <a:off x="1154954" y="2603500"/>
            <a:ext cx="8761413" cy="4002016"/>
          </a:xfrm>
        </p:spPr>
        <p:txBody>
          <a:bodyPr>
            <a:normAutofit lnSpcReduction="10000"/>
          </a:bodyPr>
          <a:lstStyle/>
          <a:p>
            <a:pPr>
              <a:buFont typeface="Arial" panose="020B0604020202020204" pitchFamily="34" charset="0"/>
              <a:buChar char="•"/>
            </a:pPr>
            <a:r>
              <a:rPr lang="en-GB" sz="1400" dirty="0"/>
              <a:t>All addictions stem from the same source: the reward system.</a:t>
            </a:r>
          </a:p>
          <a:p>
            <a:pPr>
              <a:buFont typeface="Arial" panose="020B0604020202020204" pitchFamily="34" charset="0"/>
              <a:buChar char="•"/>
            </a:pPr>
            <a:r>
              <a:rPr lang="en-GB" sz="1400" dirty="0"/>
              <a:t>The brain is wired to reward us when we do something pleasurable.</a:t>
            </a:r>
          </a:p>
          <a:p>
            <a:pPr>
              <a:buFont typeface="Arial" panose="020B0604020202020204" pitchFamily="34" charset="0"/>
              <a:buChar char="•"/>
            </a:pPr>
            <a:r>
              <a:rPr lang="en-GB" sz="1400" dirty="0"/>
              <a:t> Limbic system, located in the brain, contains the bodies reward circuit.</a:t>
            </a:r>
          </a:p>
          <a:p>
            <a:pPr>
              <a:buFont typeface="Arial" panose="020B0604020202020204" pitchFamily="34" charset="0"/>
              <a:buChar char="•"/>
            </a:pPr>
            <a:r>
              <a:rPr lang="en-GB" sz="1400" dirty="0"/>
              <a:t>When activated, each cell in this circuit relays electrical and chemical signals transmitted through neurons. The neurotransmitter, dopamine, is released across the synapse.</a:t>
            </a:r>
          </a:p>
          <a:p>
            <a:pPr>
              <a:buFont typeface="Arial" panose="020B0604020202020204" pitchFamily="34" charset="0"/>
              <a:buChar char="•"/>
            </a:pPr>
            <a:r>
              <a:rPr lang="en-GB" sz="1400" dirty="0"/>
              <a:t>The consumption of drugs can cause a dopamine surge 2-10 times greater than a normal release. According to the NIDA “large surges of dopamine ‘teach’ the brain to seek drugs at the expense of healthier activities and goals”.</a:t>
            </a:r>
          </a:p>
          <a:p>
            <a:pPr>
              <a:buFont typeface="Arial" panose="020B0604020202020204" pitchFamily="34" charset="0"/>
              <a:buChar char="•"/>
            </a:pPr>
            <a:r>
              <a:rPr lang="en-GB" sz="1400" dirty="0"/>
              <a:t>The pleasure felt due to drug consumption is the motivation that leads an addict to repeat drug taking behaviours, depending on how potent the drug is, neuronal adaptations begin to emerge resulting in drug dependency</a:t>
            </a:r>
            <a:r>
              <a:rPr lang="en-GB" sz="1600" dirty="0"/>
              <a:t>. </a:t>
            </a:r>
          </a:p>
          <a:p>
            <a:pPr>
              <a:buFont typeface="Arial" panose="020B0604020202020204" pitchFamily="34" charset="0"/>
              <a:buChar char="•"/>
            </a:pPr>
            <a:r>
              <a:rPr lang="en-GB" sz="1400" dirty="0"/>
              <a:t>Studies have shown that consistent drug use severely limits a persons capacity to feel pleasure. As the brain develops a decreased sensitivity of the reward system to natural reinforcers. Extensive drug use results in much smaller amounts of DA being released; the brains reward circuit becomes less receptive to enjoyment from both drugs and ordinary environmental stimuli. </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3407872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29BE-E3E5-4D4A-9B47-388B15E45C6D}"/>
              </a:ext>
            </a:extLst>
          </p:cNvPr>
          <p:cNvSpPr>
            <a:spLocks noGrp="1"/>
          </p:cNvSpPr>
          <p:nvPr>
            <p:ph type="title"/>
          </p:nvPr>
        </p:nvSpPr>
        <p:spPr/>
        <p:txBody>
          <a:bodyPr/>
          <a:lstStyle/>
          <a:p>
            <a:r>
              <a:rPr lang="en-GB" dirty="0"/>
              <a:t>BRAIN CHEMISTRY CONTINUED….</a:t>
            </a:r>
          </a:p>
        </p:txBody>
      </p:sp>
      <p:sp>
        <p:nvSpPr>
          <p:cNvPr id="3" name="Text Placeholder 2">
            <a:extLst>
              <a:ext uri="{FF2B5EF4-FFF2-40B4-BE49-F238E27FC236}">
                <a16:creationId xmlns:a16="http://schemas.microsoft.com/office/drawing/2014/main" id="{9B6064CE-3D34-4793-BA43-22105B11F0EA}"/>
              </a:ext>
            </a:extLst>
          </p:cNvPr>
          <p:cNvSpPr>
            <a:spLocks noGrp="1"/>
          </p:cNvSpPr>
          <p:nvPr>
            <p:ph type="body" idx="1"/>
          </p:nvPr>
        </p:nvSpPr>
        <p:spPr/>
        <p:txBody>
          <a:bodyPr/>
          <a:lstStyle/>
          <a:p>
            <a:endParaRPr lang="en-GB" dirty="0"/>
          </a:p>
        </p:txBody>
      </p:sp>
      <p:sp>
        <p:nvSpPr>
          <p:cNvPr id="4" name="Content Placeholder 3">
            <a:extLst>
              <a:ext uri="{FF2B5EF4-FFF2-40B4-BE49-F238E27FC236}">
                <a16:creationId xmlns:a16="http://schemas.microsoft.com/office/drawing/2014/main" id="{5E85778B-84A2-4122-85A7-BED4960A374A}"/>
              </a:ext>
            </a:extLst>
          </p:cNvPr>
          <p:cNvSpPr>
            <a:spLocks noGrp="1"/>
          </p:cNvSpPr>
          <p:nvPr>
            <p:ph sz="half" idx="2"/>
          </p:nvPr>
        </p:nvSpPr>
        <p:spPr>
          <a:xfrm>
            <a:off x="1154954" y="3179762"/>
            <a:ext cx="4825158" cy="3275629"/>
          </a:xfrm>
        </p:spPr>
        <p:txBody>
          <a:bodyPr>
            <a:normAutofit fontScale="85000" lnSpcReduction="10000"/>
          </a:bodyPr>
          <a:lstStyle/>
          <a:p>
            <a:pPr>
              <a:buFont typeface="Arial" panose="020B0604020202020204" pitchFamily="34" charset="0"/>
              <a:buChar char="•"/>
            </a:pPr>
            <a:r>
              <a:rPr lang="en-GB" sz="1500" dirty="0"/>
              <a:t>Once the brain has been altered by drug use it requires more and more of the substance to even function at a baseline level. </a:t>
            </a:r>
          </a:p>
          <a:p>
            <a:pPr>
              <a:buFont typeface="Arial" panose="020B0604020202020204" pitchFamily="34" charset="0"/>
              <a:buChar char="•"/>
            </a:pPr>
            <a:r>
              <a:rPr lang="en-GB" sz="1500" dirty="0"/>
              <a:t>This is why addicts seek drug stimulation as a means to temporarily active these reward circuits. As the neurons have already begun  reducing the number of DA receptors and/or making less DA, overall, resulting in less dopamine signalling in the brain.</a:t>
            </a:r>
          </a:p>
          <a:p>
            <a:pPr>
              <a:buFont typeface="Arial" panose="020B0604020202020204" pitchFamily="34" charset="0"/>
              <a:buChar char="•"/>
            </a:pPr>
            <a:r>
              <a:rPr lang="en-GB" sz="1500" dirty="0"/>
              <a:t>Coupled with a decreased sensitivity of reward circuits the brain enhances sensitivity of memory circuits to conditioned expectations of drugs and drug cues as well as weakening the control circuit.</a:t>
            </a:r>
          </a:p>
          <a:p>
            <a:pPr>
              <a:buFont typeface="Arial" panose="020B0604020202020204" pitchFamily="34" charset="0"/>
              <a:buChar char="•"/>
            </a:pPr>
            <a:r>
              <a:rPr lang="en-GB" sz="1500" dirty="0"/>
              <a:t>When exposed to drugs an unrestrained hyperactivation of the motivation circuit  results in the compulsive drug intake that characterises addiction.</a:t>
            </a:r>
          </a:p>
        </p:txBody>
      </p:sp>
      <p:sp>
        <p:nvSpPr>
          <p:cNvPr id="5" name="Text Placeholder 4">
            <a:extLst>
              <a:ext uri="{FF2B5EF4-FFF2-40B4-BE49-F238E27FC236}">
                <a16:creationId xmlns:a16="http://schemas.microsoft.com/office/drawing/2014/main" id="{51D6329B-FD77-4A27-90F1-49D586B7D414}"/>
              </a:ext>
            </a:extLst>
          </p:cNvPr>
          <p:cNvSpPr>
            <a:spLocks noGrp="1"/>
          </p:cNvSpPr>
          <p:nvPr>
            <p:ph type="body" sz="quarter" idx="3"/>
          </p:nvPr>
        </p:nvSpPr>
        <p:spPr/>
        <p:txBody>
          <a:bodyPr/>
          <a:lstStyle/>
          <a:p>
            <a:endParaRPr lang="en-GB" dirty="0"/>
          </a:p>
        </p:txBody>
      </p:sp>
      <p:pic>
        <p:nvPicPr>
          <p:cNvPr id="7" name="Content Placeholder 6">
            <a:extLst>
              <a:ext uri="{FF2B5EF4-FFF2-40B4-BE49-F238E27FC236}">
                <a16:creationId xmlns:a16="http://schemas.microsoft.com/office/drawing/2014/main" id="{40E65FB2-4A7B-4D84-9FD8-3D4EC0372D22}"/>
              </a:ext>
            </a:extLst>
          </p:cNvPr>
          <p:cNvPicPr>
            <a:picLocks noGrp="1" noChangeAspect="1"/>
          </p:cNvPicPr>
          <p:nvPr>
            <p:ph sz="quarter" idx="4"/>
          </p:nvPr>
        </p:nvPicPr>
        <p:blipFill>
          <a:blip r:embed="rId2"/>
          <a:stretch>
            <a:fillRect/>
          </a:stretch>
        </p:blipFill>
        <p:spPr>
          <a:xfrm>
            <a:off x="6208711" y="2603500"/>
            <a:ext cx="4024377" cy="2233906"/>
          </a:xfrm>
          <a:prstGeom prst="rect">
            <a:avLst/>
          </a:prstGeom>
        </p:spPr>
      </p:pic>
      <p:sp>
        <p:nvSpPr>
          <p:cNvPr id="9" name="TextBox 8">
            <a:extLst>
              <a:ext uri="{FF2B5EF4-FFF2-40B4-BE49-F238E27FC236}">
                <a16:creationId xmlns:a16="http://schemas.microsoft.com/office/drawing/2014/main" id="{B6376AC1-F846-44DB-B763-AA53D4CFF74A}"/>
              </a:ext>
            </a:extLst>
          </p:cNvPr>
          <p:cNvSpPr txBox="1"/>
          <p:nvPr/>
        </p:nvSpPr>
        <p:spPr>
          <a:xfrm>
            <a:off x="6096000" y="4995081"/>
            <a:ext cx="4371833" cy="1384995"/>
          </a:xfrm>
          <a:prstGeom prst="rect">
            <a:avLst/>
          </a:prstGeom>
          <a:noFill/>
        </p:spPr>
        <p:txBody>
          <a:bodyPr wrap="square" rtlCol="0">
            <a:spAutoFit/>
          </a:bodyPr>
          <a:lstStyle/>
          <a:p>
            <a:pPr marL="285750" indent="-285750">
              <a:buFont typeface="Arial" panose="020B0604020202020204" pitchFamily="34" charset="0"/>
              <a:buChar char="•"/>
            </a:pPr>
            <a:r>
              <a:rPr lang="en-GB" sz="1400" dirty="0"/>
              <a:t> The image above displays a PET scan, comparing brain metabolism of a healthy individual and an individual addicted to cocaine. </a:t>
            </a:r>
          </a:p>
          <a:p>
            <a:pPr marL="285750" indent="-285750">
              <a:buFont typeface="Arial" panose="020B0604020202020204" pitchFamily="34" charset="0"/>
              <a:buChar char="•"/>
            </a:pPr>
            <a:r>
              <a:rPr lang="en-GB" sz="1400" dirty="0"/>
              <a:t>The addicted brain shows a decreased brain metabolism as well as structural alterations.</a:t>
            </a:r>
          </a:p>
        </p:txBody>
      </p:sp>
    </p:spTree>
    <p:extLst>
      <p:ext uri="{BB962C8B-B14F-4D97-AF65-F5344CB8AC3E}">
        <p14:creationId xmlns:p14="http://schemas.microsoft.com/office/powerpoint/2010/main" val="1883398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6C49F-F88D-4D6E-8C67-9715F9CCA5A7}"/>
              </a:ext>
            </a:extLst>
          </p:cNvPr>
          <p:cNvSpPr>
            <a:spLocks noGrp="1"/>
          </p:cNvSpPr>
          <p:nvPr>
            <p:ph type="title"/>
          </p:nvPr>
        </p:nvSpPr>
        <p:spPr/>
        <p:txBody>
          <a:bodyPr/>
          <a:lstStyle/>
          <a:p>
            <a:r>
              <a:rPr lang="en-GB" dirty="0"/>
              <a:t>DEVELOPMENT AND TREATMENT </a:t>
            </a:r>
          </a:p>
        </p:txBody>
      </p:sp>
      <p:sp>
        <p:nvSpPr>
          <p:cNvPr id="3" name="Content Placeholder 2">
            <a:extLst>
              <a:ext uri="{FF2B5EF4-FFF2-40B4-BE49-F238E27FC236}">
                <a16:creationId xmlns:a16="http://schemas.microsoft.com/office/drawing/2014/main" id="{D1DC7908-F89B-4CB3-8910-989A32D10F87}"/>
              </a:ext>
            </a:extLst>
          </p:cNvPr>
          <p:cNvSpPr>
            <a:spLocks noGrp="1"/>
          </p:cNvSpPr>
          <p:nvPr>
            <p:ph idx="1"/>
          </p:nvPr>
        </p:nvSpPr>
        <p:spPr>
          <a:xfrm>
            <a:off x="5781145" y="1447799"/>
            <a:ext cx="5178007" cy="4611807"/>
          </a:xfrm>
        </p:spPr>
        <p:txBody>
          <a:bodyPr/>
          <a:lstStyle/>
          <a:p>
            <a:pPr>
              <a:buFont typeface="Arial" panose="020B0604020202020204" pitchFamily="34" charset="0"/>
              <a:buChar char="•"/>
            </a:pPr>
            <a:r>
              <a:rPr lang="en-GB" dirty="0"/>
              <a:t>Young people who lack anger control are more predisposed to addictive tendencies. This is due to the fact that they are unable to identify alternative ways to diffuse the intense emotional state. Therefore, the issue of how to improve self control is pertinent to teens at risk of addiction.</a:t>
            </a:r>
          </a:p>
          <a:p>
            <a:pPr>
              <a:buFont typeface="Arial" panose="020B0604020202020204" pitchFamily="34" charset="0"/>
              <a:buChar char="•"/>
            </a:pPr>
            <a:endParaRPr lang="en-GB" dirty="0"/>
          </a:p>
        </p:txBody>
      </p:sp>
      <p:sp>
        <p:nvSpPr>
          <p:cNvPr id="4" name="Text Placeholder 3">
            <a:extLst>
              <a:ext uri="{FF2B5EF4-FFF2-40B4-BE49-F238E27FC236}">
                <a16:creationId xmlns:a16="http://schemas.microsoft.com/office/drawing/2014/main" id="{13A4A3EA-19D4-4F11-A5A5-08AA85D5E27F}"/>
              </a:ext>
            </a:extLst>
          </p:cNvPr>
          <p:cNvSpPr>
            <a:spLocks noGrp="1"/>
          </p:cNvSpPr>
          <p:nvPr>
            <p:ph type="body" sz="half" idx="2"/>
          </p:nvPr>
        </p:nvSpPr>
        <p:spPr/>
        <p:txBody>
          <a:bodyPr>
            <a:normAutofit fontScale="92500" lnSpcReduction="20000"/>
          </a:bodyPr>
          <a:lstStyle/>
          <a:p>
            <a:pPr marL="285750" indent="-285750">
              <a:buFont typeface="Arial" panose="020B0604020202020204" pitchFamily="34" charset="0"/>
              <a:buChar char="•"/>
            </a:pPr>
            <a:r>
              <a:rPr lang="en-GB" dirty="0"/>
              <a:t>Genetic factors account for around 50% of an individuals vulnerability to addiction.</a:t>
            </a:r>
          </a:p>
          <a:p>
            <a:pPr marL="285750" indent="-285750">
              <a:buFont typeface="Arial" panose="020B0604020202020204" pitchFamily="34" charset="0"/>
              <a:buChar char="•"/>
            </a:pPr>
            <a:r>
              <a:rPr lang="en-GB" dirty="0"/>
              <a:t>As well as biological factors there are an abundance of environmental factors ranging from economic status to sexual abuse.</a:t>
            </a:r>
          </a:p>
          <a:p>
            <a:pPr marL="285750" indent="-285750">
              <a:buFont typeface="Arial" panose="020B0604020202020204" pitchFamily="34" charset="0"/>
              <a:buChar char="•"/>
            </a:pPr>
            <a:r>
              <a:rPr lang="en-GB" dirty="0"/>
              <a:t>In teenagers the areas of the brain responsible for decision making and judgement are still developing, making teens substantially more prone to high-risk behaviours such as drug taking.</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389583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69EAD-2D78-45EA-BA63-D45C104BDAD6}"/>
              </a:ext>
            </a:extLst>
          </p:cNvPr>
          <p:cNvSpPr>
            <a:spLocks noGrp="1"/>
          </p:cNvSpPr>
          <p:nvPr>
            <p:ph type="title"/>
          </p:nvPr>
        </p:nvSpPr>
        <p:spPr/>
        <p:txBody>
          <a:bodyPr/>
          <a:lstStyle/>
          <a:p>
            <a:r>
              <a:rPr lang="en-GB" dirty="0"/>
              <a:t>DEVELOPMENT AND TREATMENT CONTINUED……</a:t>
            </a:r>
          </a:p>
        </p:txBody>
      </p:sp>
      <p:sp>
        <p:nvSpPr>
          <p:cNvPr id="3" name="Content Placeholder 2">
            <a:extLst>
              <a:ext uri="{FF2B5EF4-FFF2-40B4-BE49-F238E27FC236}">
                <a16:creationId xmlns:a16="http://schemas.microsoft.com/office/drawing/2014/main" id="{BA16090C-1833-4A27-B322-8DE02329C04D}"/>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GB" dirty="0"/>
              <a:t>Currently there is no cure for addiction, however advances in neuroscience and neurobiology allow scientists to study the brains structure and processes in more detail; to better understand the science behind addiction.</a:t>
            </a:r>
          </a:p>
          <a:p>
            <a:pPr>
              <a:buFont typeface="Arial" panose="020B0604020202020204" pitchFamily="34" charset="0"/>
              <a:buChar char="•"/>
            </a:pPr>
            <a:r>
              <a:rPr lang="en-GB" dirty="0"/>
              <a:t>Pharmacological therapies are used to treat alcohol abuse, this includes drugs such as disulfiram as well as the FDAs recent approval of the drug naltrexone.</a:t>
            </a:r>
          </a:p>
          <a:p>
            <a:pPr>
              <a:buFont typeface="Arial" panose="020B0604020202020204" pitchFamily="34" charset="0"/>
              <a:buChar char="•"/>
            </a:pPr>
            <a:r>
              <a:rPr lang="en-GB" dirty="0"/>
              <a:t>Behavioural and psychological therapies are more frequently used as both are deemed effective and easily accessible.</a:t>
            </a:r>
          </a:p>
          <a:p>
            <a:pPr>
              <a:buFont typeface="Arial" panose="020B0604020202020204" pitchFamily="34" charset="0"/>
              <a:buChar char="•"/>
            </a:pPr>
            <a:r>
              <a:rPr lang="en-GB" dirty="0"/>
              <a:t>CBT AND CM (contingency management) are both used to treat substance dependency aiming to help the individual achieve a deeper awareness of themselves and their unconscious desires.</a:t>
            </a:r>
          </a:p>
          <a:p>
            <a:pPr>
              <a:buFont typeface="Arial" panose="020B0604020202020204" pitchFamily="34" charset="0"/>
              <a:buChar char="•"/>
            </a:pPr>
            <a:endParaRPr lang="en-GB" dirty="0"/>
          </a:p>
        </p:txBody>
      </p:sp>
      <p:sp>
        <p:nvSpPr>
          <p:cNvPr id="4" name="Text Placeholder 3">
            <a:extLst>
              <a:ext uri="{FF2B5EF4-FFF2-40B4-BE49-F238E27FC236}">
                <a16:creationId xmlns:a16="http://schemas.microsoft.com/office/drawing/2014/main" id="{2A442595-215F-4991-BE5A-7AB6315CD965}"/>
              </a:ext>
            </a:extLst>
          </p:cNvPr>
          <p:cNvSpPr>
            <a:spLocks noGrp="1"/>
          </p:cNvSpPr>
          <p:nvPr>
            <p:ph type="body" sz="half" idx="2"/>
          </p:nvPr>
        </p:nvSpPr>
        <p:spPr/>
        <p:txBody>
          <a:bodyPr>
            <a:normAutofit fontScale="92500" lnSpcReduction="10000"/>
          </a:bodyPr>
          <a:lstStyle/>
          <a:p>
            <a:pPr marL="285750" indent="-285750">
              <a:buFont typeface="Arial" panose="020B0604020202020204" pitchFamily="34" charset="0"/>
              <a:buChar char="•"/>
            </a:pPr>
            <a:r>
              <a:rPr lang="en-GB" dirty="0"/>
              <a:t>Recovery from an addiction requires a complete lifestyle change.</a:t>
            </a:r>
          </a:p>
          <a:p>
            <a:pPr marL="285750" indent="-285750">
              <a:buFont typeface="Arial" panose="020B0604020202020204" pitchFamily="34" charset="0"/>
              <a:buChar char="•"/>
            </a:pPr>
            <a:r>
              <a:rPr lang="en-GB" dirty="0"/>
              <a:t>Treatment plans are altered and tailored to fit the individuals needs, such as addressing the underlying causes that may have precipitated the addiction as well as dealing with the adverse consequences of long term substance abuse that have negatively impacted the individuals life.</a:t>
            </a:r>
          </a:p>
        </p:txBody>
      </p:sp>
    </p:spTree>
    <p:extLst>
      <p:ext uri="{BB962C8B-B14F-4D97-AF65-F5344CB8AC3E}">
        <p14:creationId xmlns:p14="http://schemas.microsoft.com/office/powerpoint/2010/main" val="1867537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10CEB-0AE2-4492-8895-0224C8DF0A96}"/>
              </a:ext>
            </a:extLst>
          </p:cNvPr>
          <p:cNvSpPr>
            <a:spLocks noGrp="1"/>
          </p:cNvSpPr>
          <p:nvPr>
            <p:ph type="title"/>
          </p:nvPr>
        </p:nvSpPr>
        <p:spPr/>
        <p:txBody>
          <a:bodyPr/>
          <a:lstStyle/>
          <a:p>
            <a:r>
              <a:rPr lang="en-GB" dirty="0"/>
              <a:t>FINAL DISCUSSION</a:t>
            </a:r>
          </a:p>
        </p:txBody>
      </p:sp>
      <p:sp>
        <p:nvSpPr>
          <p:cNvPr id="3" name="Content Placeholder 2">
            <a:extLst>
              <a:ext uri="{FF2B5EF4-FFF2-40B4-BE49-F238E27FC236}">
                <a16:creationId xmlns:a16="http://schemas.microsoft.com/office/drawing/2014/main" id="{C646C4F7-15DE-4BBB-9E8D-CAA17FD0399A}"/>
              </a:ext>
            </a:extLst>
          </p:cNvPr>
          <p:cNvSpPr>
            <a:spLocks noGrp="1"/>
          </p:cNvSpPr>
          <p:nvPr>
            <p:ph idx="1"/>
          </p:nvPr>
        </p:nvSpPr>
        <p:spPr>
          <a:xfrm>
            <a:off x="1154954" y="2603499"/>
            <a:ext cx="8825659" cy="3961073"/>
          </a:xfrm>
        </p:spPr>
        <p:txBody>
          <a:bodyPr>
            <a:normAutofit/>
          </a:bodyPr>
          <a:lstStyle/>
          <a:p>
            <a:pPr>
              <a:buFont typeface="Arial" panose="020B0604020202020204" pitchFamily="34" charset="0"/>
              <a:buChar char="•"/>
            </a:pPr>
            <a:r>
              <a:rPr lang="en-GB" sz="1500" dirty="0"/>
              <a:t>Fundamentally, addiction of any kind poses a serious threat to the individual and their external relationships </a:t>
            </a:r>
          </a:p>
          <a:p>
            <a:pPr>
              <a:buFont typeface="Arial" panose="020B0604020202020204" pitchFamily="34" charset="0"/>
              <a:buChar char="•"/>
            </a:pPr>
            <a:r>
              <a:rPr lang="en-GB" sz="1500" dirty="0"/>
              <a:t>Eventually the addictive behaviours become unsustainable and chasing the high becomes mandatory even at the expense of their own health, safety and relationships.</a:t>
            </a:r>
          </a:p>
          <a:p>
            <a:pPr>
              <a:buFont typeface="Arial" panose="020B0604020202020204" pitchFamily="34" charset="0"/>
              <a:buChar char="•"/>
            </a:pPr>
            <a:r>
              <a:rPr lang="en-GB" sz="1500" dirty="0"/>
              <a:t>The image below displays how the brain takes time to recover from addiction. Greater activity is shown in reds and yellows, reduced activity is shown is purple and blues.</a:t>
            </a:r>
          </a:p>
        </p:txBody>
      </p:sp>
      <p:pic>
        <p:nvPicPr>
          <p:cNvPr id="4" name="Picture 3">
            <a:extLst>
              <a:ext uri="{FF2B5EF4-FFF2-40B4-BE49-F238E27FC236}">
                <a16:creationId xmlns:a16="http://schemas.microsoft.com/office/drawing/2014/main" id="{2643C22C-0A80-487C-A804-B0F881B967BB}"/>
              </a:ext>
            </a:extLst>
          </p:cNvPr>
          <p:cNvPicPr>
            <a:picLocks noChangeAspect="1"/>
          </p:cNvPicPr>
          <p:nvPr/>
        </p:nvPicPr>
        <p:blipFill>
          <a:blip r:embed="rId2"/>
          <a:stretch>
            <a:fillRect/>
          </a:stretch>
        </p:blipFill>
        <p:spPr>
          <a:xfrm>
            <a:off x="1596786" y="4694732"/>
            <a:ext cx="3029805" cy="2015392"/>
          </a:xfrm>
          <a:prstGeom prst="rect">
            <a:avLst/>
          </a:prstGeom>
        </p:spPr>
      </p:pic>
      <p:sp>
        <p:nvSpPr>
          <p:cNvPr id="6" name="TextBox 5">
            <a:extLst>
              <a:ext uri="{FF2B5EF4-FFF2-40B4-BE49-F238E27FC236}">
                <a16:creationId xmlns:a16="http://schemas.microsoft.com/office/drawing/2014/main" id="{4265BA2A-3622-434B-BF21-41B178FD221D}"/>
              </a:ext>
            </a:extLst>
          </p:cNvPr>
          <p:cNvSpPr txBox="1"/>
          <p:nvPr/>
        </p:nvSpPr>
        <p:spPr>
          <a:xfrm>
            <a:off x="4749421" y="4844956"/>
            <a:ext cx="6741994" cy="2262158"/>
          </a:xfrm>
          <a:prstGeom prst="rect">
            <a:avLst/>
          </a:prstGeom>
          <a:noFill/>
        </p:spPr>
        <p:txBody>
          <a:bodyPr wrap="square" rtlCol="0">
            <a:spAutoFit/>
          </a:bodyPr>
          <a:lstStyle/>
          <a:p>
            <a:pPr marL="285750" indent="-285750">
              <a:buFont typeface="Arial" panose="020B0604020202020204" pitchFamily="34" charset="0"/>
              <a:buChar char="•"/>
            </a:pPr>
            <a:r>
              <a:rPr lang="en-GB" sz="1500" dirty="0"/>
              <a:t>During drug addiction the frontal cortex in particular shows decreased activity, this part of the brain is associated with judgement and decision making</a:t>
            </a:r>
            <a:r>
              <a:rPr lang="en-GB" dirty="0"/>
              <a:t>. </a:t>
            </a:r>
          </a:p>
          <a:p>
            <a:pPr marL="285750" indent="-285750">
              <a:buFont typeface="Arial" panose="020B0604020202020204" pitchFamily="34" charset="0"/>
              <a:buChar char="•"/>
            </a:pPr>
            <a:r>
              <a:rPr lang="en-GB" sz="1500" dirty="0"/>
              <a:t>This is why early intervention is crucial in recovery, the more the brain is altered the longer it takes for the individual to recover.</a:t>
            </a:r>
          </a:p>
          <a:p>
            <a:pPr marL="285750" indent="-285750">
              <a:buFont typeface="Arial" panose="020B0604020202020204" pitchFamily="34" charset="0"/>
              <a:buChar char="•"/>
            </a:pPr>
            <a:r>
              <a:rPr lang="en-GB" sz="1500" dirty="0"/>
              <a:t>Scientists continue to study the brain enhancing our knowledge and understanding of addiction thus </a:t>
            </a:r>
            <a:r>
              <a:rPr lang="en-GB" sz="1500"/>
              <a:t>allowing us to </a:t>
            </a:r>
            <a:r>
              <a:rPr lang="en-GB" sz="1500" dirty="0"/>
              <a:t>build the foundations for new forms of treatment.</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0106655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FB5E72F3D94CC4F9554BD2AF9CD236F" ma:contentTypeVersion="4" ma:contentTypeDescription="Create a new document." ma:contentTypeScope="" ma:versionID="28bf51d87f1a7dc8eed8c8d9d25709c9">
  <xsd:schema xmlns:xsd="http://www.w3.org/2001/XMLSchema" xmlns:xs="http://www.w3.org/2001/XMLSchema" xmlns:p="http://schemas.microsoft.com/office/2006/metadata/properties" xmlns:ns3="cf38b1df-fb7a-4ca2-8bb6-d80232554a01" targetNamespace="http://schemas.microsoft.com/office/2006/metadata/properties" ma:root="true" ma:fieldsID="e74bc2346795f10c244fbcc1bc1d4521" ns3:_="">
    <xsd:import namespace="cf38b1df-fb7a-4ca2-8bb6-d80232554a0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38b1df-fb7a-4ca2-8bb6-d80232554a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834E016-DF28-4250-AA2A-53894B0FD5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38b1df-fb7a-4ca2-8bb6-d80232554a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004EF43-A42B-4A00-BD2F-89A2BC21DBD1}">
  <ds:schemaRefs>
    <ds:schemaRef ds:uri="http://schemas.microsoft.com/sharepoint/v3/contenttype/forms"/>
  </ds:schemaRefs>
</ds:datastoreItem>
</file>

<file path=customXml/itemProps3.xml><?xml version="1.0" encoding="utf-8"?>
<ds:datastoreItem xmlns:ds="http://schemas.openxmlformats.org/officeDocument/2006/customXml" ds:itemID="{CD7408E2-13A6-441D-8E65-3CDEF0CD8C3A}">
  <ds:schemaRefs>
    <ds:schemaRef ds:uri="http://purl.org/dc/elements/1.1/"/>
    <ds:schemaRef ds:uri="http://schemas.microsoft.com/office/2006/metadata/properties"/>
    <ds:schemaRef ds:uri="http://purl.org/dc/terms/"/>
    <ds:schemaRef ds:uri="http://schemas.openxmlformats.org/package/2006/metadata/core-properties"/>
    <ds:schemaRef ds:uri="cf38b1df-fb7a-4ca2-8bb6-d80232554a01"/>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TM02900722[[fn=Ion Boardroom]]</Template>
  <TotalTime>1380</TotalTime>
  <Words>994</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Wingdings</vt:lpstr>
      <vt:lpstr>Wingdings 3</vt:lpstr>
      <vt:lpstr>Ion Boardroom</vt:lpstr>
      <vt:lpstr>THE PSYCHOLGY BEHIND ADDICTION </vt:lpstr>
      <vt:lpstr>THE IMPACT OF FREUD </vt:lpstr>
      <vt:lpstr>BRAIN CHEMISTRY BEHIND ADDICTION </vt:lpstr>
      <vt:lpstr>BRAIN CHEMISTRY CONTINUED….</vt:lpstr>
      <vt:lpstr>DEVELOPMENT AND TREATMENT </vt:lpstr>
      <vt:lpstr>DEVELOPMENT AND TREATMENT CONTINUED……</vt:lpstr>
      <vt:lpstr>FINAL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PSYCHOLGY BEHIND ADDICTION </dc:title>
  <dc:creator>OliviaLederberg</dc:creator>
  <cp:lastModifiedBy>OliviaLederberg</cp:lastModifiedBy>
  <cp:revision>10</cp:revision>
  <dcterms:created xsi:type="dcterms:W3CDTF">2022-04-20T09:47:31Z</dcterms:created>
  <dcterms:modified xsi:type="dcterms:W3CDTF">2022-04-21T08:47:58Z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0x0101008FB5E72F3D94CC4F9554BD2AF9CD236F</vt:lpwstr>
  </property>
</Properties>
</file>