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sldIdLst>
    <p:sldId id="256" r:id="rId2"/>
    <p:sldId id="257" r:id="rId3"/>
    <p:sldId id="258" r:id="rId4"/>
    <p:sldId id="261" r:id="rId5"/>
    <p:sldId id="262" r:id="rId6"/>
    <p:sldId id="271" r:id="rId7"/>
    <p:sldId id="263" r:id="rId8"/>
    <p:sldId id="272" r:id="rId9"/>
    <p:sldId id="264" r:id="rId10"/>
    <p:sldId id="265" r:id="rId11"/>
    <p:sldId id="267" r:id="rId12"/>
    <p:sldId id="268" r:id="rId13"/>
    <p:sldId id="269" r:id="rId14"/>
    <p:sldId id="270" r:id="rId15"/>
    <p:sldId id="260"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7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3894"/>
  </p:normalViewPr>
  <p:slideViewPr>
    <p:cSldViewPr snapToGrid="0" snapToObjects="1">
      <p:cViewPr>
        <p:scale>
          <a:sx n="93" d="100"/>
          <a:sy n="93" d="100"/>
        </p:scale>
        <p:origin x="1072"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491956-2E2C-C041-A637-08BDDA3C5AF9}"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4DBC5-C579-704B-8FFF-8E7699730AA1}" type="slidenum">
              <a:rPr lang="en-US" smtClean="0"/>
              <a:t>‹#›</a:t>
            </a:fld>
            <a:endParaRPr lang="en-US"/>
          </a:p>
        </p:txBody>
      </p:sp>
    </p:spTree>
    <p:extLst>
      <p:ext uri="{BB962C8B-B14F-4D97-AF65-F5344CB8AC3E}">
        <p14:creationId xmlns:p14="http://schemas.microsoft.com/office/powerpoint/2010/main" val="705321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91956-2E2C-C041-A637-08BDDA3C5AF9}"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4DBC5-C579-704B-8FFF-8E7699730AA1}" type="slidenum">
              <a:rPr lang="en-US" smtClean="0"/>
              <a:t>‹#›</a:t>
            </a:fld>
            <a:endParaRPr lang="en-US"/>
          </a:p>
        </p:txBody>
      </p:sp>
    </p:spTree>
    <p:extLst>
      <p:ext uri="{BB962C8B-B14F-4D97-AF65-F5344CB8AC3E}">
        <p14:creationId xmlns:p14="http://schemas.microsoft.com/office/powerpoint/2010/main" val="163303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91956-2E2C-C041-A637-08BDDA3C5AF9}"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4DBC5-C579-704B-8FFF-8E7699730AA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0656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91956-2E2C-C041-A637-08BDDA3C5AF9}"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4DBC5-C579-704B-8FFF-8E7699730AA1}" type="slidenum">
              <a:rPr lang="en-US" smtClean="0"/>
              <a:t>‹#›</a:t>
            </a:fld>
            <a:endParaRPr lang="en-US"/>
          </a:p>
        </p:txBody>
      </p:sp>
    </p:spTree>
    <p:extLst>
      <p:ext uri="{BB962C8B-B14F-4D97-AF65-F5344CB8AC3E}">
        <p14:creationId xmlns:p14="http://schemas.microsoft.com/office/powerpoint/2010/main" val="583791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91956-2E2C-C041-A637-08BDDA3C5AF9}"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4DBC5-C579-704B-8FFF-8E7699730AA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7903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91956-2E2C-C041-A637-08BDDA3C5AF9}"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4DBC5-C579-704B-8FFF-8E7699730AA1}" type="slidenum">
              <a:rPr lang="en-US" smtClean="0"/>
              <a:t>‹#›</a:t>
            </a:fld>
            <a:endParaRPr lang="en-US"/>
          </a:p>
        </p:txBody>
      </p:sp>
    </p:spTree>
    <p:extLst>
      <p:ext uri="{BB962C8B-B14F-4D97-AF65-F5344CB8AC3E}">
        <p14:creationId xmlns:p14="http://schemas.microsoft.com/office/powerpoint/2010/main" val="939678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491956-2E2C-C041-A637-08BDDA3C5AF9}"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4DBC5-C579-704B-8FFF-8E7699730AA1}" type="slidenum">
              <a:rPr lang="en-US" smtClean="0"/>
              <a:t>‹#›</a:t>
            </a:fld>
            <a:endParaRPr lang="en-US"/>
          </a:p>
        </p:txBody>
      </p:sp>
    </p:spTree>
    <p:extLst>
      <p:ext uri="{BB962C8B-B14F-4D97-AF65-F5344CB8AC3E}">
        <p14:creationId xmlns:p14="http://schemas.microsoft.com/office/powerpoint/2010/main" val="585943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491956-2E2C-C041-A637-08BDDA3C5AF9}"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4DBC5-C579-704B-8FFF-8E7699730AA1}" type="slidenum">
              <a:rPr lang="en-US" smtClean="0"/>
              <a:t>‹#›</a:t>
            </a:fld>
            <a:endParaRPr lang="en-US"/>
          </a:p>
        </p:txBody>
      </p:sp>
    </p:spTree>
    <p:extLst>
      <p:ext uri="{BB962C8B-B14F-4D97-AF65-F5344CB8AC3E}">
        <p14:creationId xmlns:p14="http://schemas.microsoft.com/office/powerpoint/2010/main" val="174801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491956-2E2C-C041-A637-08BDDA3C5AF9}"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4DBC5-C579-704B-8FFF-8E7699730AA1}" type="slidenum">
              <a:rPr lang="en-US" smtClean="0"/>
              <a:t>‹#›</a:t>
            </a:fld>
            <a:endParaRPr lang="en-US"/>
          </a:p>
        </p:txBody>
      </p:sp>
    </p:spTree>
    <p:extLst>
      <p:ext uri="{BB962C8B-B14F-4D97-AF65-F5344CB8AC3E}">
        <p14:creationId xmlns:p14="http://schemas.microsoft.com/office/powerpoint/2010/main" val="22940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91956-2E2C-C041-A637-08BDDA3C5AF9}" type="datetimeFigureOut">
              <a:rPr lang="en-US" smtClean="0"/>
              <a:t>3/19/18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4DBC5-C579-704B-8FFF-8E7699730AA1}" type="slidenum">
              <a:rPr lang="en-US" smtClean="0"/>
              <a:t>‹#›</a:t>
            </a:fld>
            <a:endParaRPr lang="en-US"/>
          </a:p>
        </p:txBody>
      </p:sp>
    </p:spTree>
    <p:extLst>
      <p:ext uri="{BB962C8B-B14F-4D97-AF65-F5344CB8AC3E}">
        <p14:creationId xmlns:p14="http://schemas.microsoft.com/office/powerpoint/2010/main" val="92958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491956-2E2C-C041-A637-08BDDA3C5AF9}" type="datetimeFigureOut">
              <a:rPr lang="en-US" smtClean="0"/>
              <a:t>3/19/18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4DBC5-C579-704B-8FFF-8E7699730AA1}" type="slidenum">
              <a:rPr lang="en-US" smtClean="0"/>
              <a:t>‹#›</a:t>
            </a:fld>
            <a:endParaRPr lang="en-US"/>
          </a:p>
        </p:txBody>
      </p:sp>
    </p:spTree>
    <p:extLst>
      <p:ext uri="{BB962C8B-B14F-4D97-AF65-F5344CB8AC3E}">
        <p14:creationId xmlns:p14="http://schemas.microsoft.com/office/powerpoint/2010/main" val="51196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491956-2E2C-C041-A637-08BDDA3C5AF9}" type="datetimeFigureOut">
              <a:rPr lang="en-US" smtClean="0"/>
              <a:t>3/19/18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4DBC5-C579-704B-8FFF-8E7699730AA1}" type="slidenum">
              <a:rPr lang="en-US" smtClean="0"/>
              <a:t>‹#›</a:t>
            </a:fld>
            <a:endParaRPr lang="en-US"/>
          </a:p>
        </p:txBody>
      </p:sp>
    </p:spTree>
    <p:extLst>
      <p:ext uri="{BB962C8B-B14F-4D97-AF65-F5344CB8AC3E}">
        <p14:creationId xmlns:p14="http://schemas.microsoft.com/office/powerpoint/2010/main" val="177833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491956-2E2C-C041-A637-08BDDA3C5AF9}" type="datetimeFigureOut">
              <a:rPr lang="en-US" smtClean="0"/>
              <a:t>3/19/18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4DBC5-C579-704B-8FFF-8E7699730AA1}" type="slidenum">
              <a:rPr lang="en-US" smtClean="0"/>
              <a:t>‹#›</a:t>
            </a:fld>
            <a:endParaRPr lang="en-US"/>
          </a:p>
        </p:txBody>
      </p:sp>
    </p:spTree>
    <p:extLst>
      <p:ext uri="{BB962C8B-B14F-4D97-AF65-F5344CB8AC3E}">
        <p14:creationId xmlns:p14="http://schemas.microsoft.com/office/powerpoint/2010/main" val="190237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91956-2E2C-C041-A637-08BDDA3C5AF9}" type="datetimeFigureOut">
              <a:rPr lang="en-US" smtClean="0"/>
              <a:t>3/19/18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4DBC5-C579-704B-8FFF-8E7699730AA1}" type="slidenum">
              <a:rPr lang="en-US" smtClean="0"/>
              <a:t>‹#›</a:t>
            </a:fld>
            <a:endParaRPr lang="en-US"/>
          </a:p>
        </p:txBody>
      </p:sp>
    </p:spTree>
    <p:extLst>
      <p:ext uri="{BB962C8B-B14F-4D97-AF65-F5344CB8AC3E}">
        <p14:creationId xmlns:p14="http://schemas.microsoft.com/office/powerpoint/2010/main" val="153982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91956-2E2C-C041-A637-08BDDA3C5AF9}" type="datetimeFigureOut">
              <a:rPr lang="en-US" smtClean="0"/>
              <a:t>3/19/18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4DBC5-C579-704B-8FFF-8E7699730AA1}" type="slidenum">
              <a:rPr lang="en-US" smtClean="0"/>
              <a:t>‹#›</a:t>
            </a:fld>
            <a:endParaRPr lang="en-US"/>
          </a:p>
        </p:txBody>
      </p:sp>
    </p:spTree>
    <p:extLst>
      <p:ext uri="{BB962C8B-B14F-4D97-AF65-F5344CB8AC3E}">
        <p14:creationId xmlns:p14="http://schemas.microsoft.com/office/powerpoint/2010/main" val="43841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4DBC5-C579-704B-8FFF-8E7699730AA1}" type="slidenum">
              <a:rPr lang="en-US" smtClean="0"/>
              <a:t>‹#›</a:t>
            </a:fld>
            <a:endParaRPr lang="en-US"/>
          </a:p>
        </p:txBody>
      </p:sp>
      <p:sp>
        <p:nvSpPr>
          <p:cNvPr id="5" name="Date Placeholder 4"/>
          <p:cNvSpPr>
            <a:spLocks noGrp="1"/>
          </p:cNvSpPr>
          <p:nvPr>
            <p:ph type="dt" sz="half" idx="10"/>
          </p:nvPr>
        </p:nvSpPr>
        <p:spPr/>
        <p:txBody>
          <a:bodyPr/>
          <a:lstStyle/>
          <a:p>
            <a:fld id="{32491956-2E2C-C041-A637-08BDDA3C5AF9}" type="datetimeFigureOut">
              <a:rPr lang="en-US" smtClean="0"/>
              <a:t>3/19/18</a:t>
            </a:fld>
            <a:endParaRPr lang="en-US"/>
          </a:p>
        </p:txBody>
      </p:sp>
    </p:spTree>
    <p:extLst>
      <p:ext uri="{BB962C8B-B14F-4D97-AF65-F5344CB8AC3E}">
        <p14:creationId xmlns:p14="http://schemas.microsoft.com/office/powerpoint/2010/main" val="4984125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491956-2E2C-C041-A637-08BDDA3C5AF9}" type="datetimeFigureOut">
              <a:rPr lang="en-US" smtClean="0"/>
              <a:t>3/19/18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564DBC5-C579-704B-8FFF-8E7699730AA1}" type="slidenum">
              <a:rPr lang="en-US" smtClean="0"/>
              <a:t>‹#›</a:t>
            </a:fld>
            <a:endParaRPr lang="en-US"/>
          </a:p>
        </p:txBody>
      </p:sp>
    </p:spTree>
    <p:extLst>
      <p:ext uri="{BB962C8B-B14F-4D97-AF65-F5344CB8AC3E}">
        <p14:creationId xmlns:p14="http://schemas.microsoft.com/office/powerpoint/2010/main" val="15758684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6.xml.rels><?xml version="1.0" encoding="UTF-8" standalone="yes"?>
<Relationships xmlns="http://schemas.openxmlformats.org/package/2006/relationships"><Relationship Id="rId9" Type="http://schemas.openxmlformats.org/officeDocument/2006/relationships/hyperlink" Target="https://www.amazon.co.uk/Succeeding-2008-Clinical-Aptitude-UKCAT/dp/095567462X/ref=pd_sim_b_9" TargetMode="External"/><Relationship Id="rId20" Type="http://schemas.openxmlformats.org/officeDocument/2006/relationships/hyperlink" Target="NULL" TargetMode="External"/><Relationship Id="rId21" Type="http://schemas.openxmlformats.org/officeDocument/2006/relationships/hyperlink" Target="http://www.onexamination.com/UKCAT/PracticeQuestions.aspx?tid=UKCAT" TargetMode="External"/><Relationship Id="rId22" Type="http://schemas.openxmlformats.org/officeDocument/2006/relationships/hyperlink" Target="http://www.admissionstests.cambridgeassessment.org.uk/adt/tsacambridge/practicetest/full_test" TargetMode="External"/><Relationship Id="rId23" Type="http://schemas.openxmlformats.org/officeDocument/2006/relationships/hyperlink" Target="http://www.jobtestprep.co.uk/jtpsite/content/en-GB/3/chooseTrial.aspx" TargetMode="External"/><Relationship Id="rId24" Type="http://schemas.openxmlformats.org/officeDocument/2006/relationships/hyperlink" Target="http://www.jobtestprep.co.uk/ukcat.aspx" TargetMode="External"/><Relationship Id="rId10" Type="http://schemas.openxmlformats.org/officeDocument/2006/relationships/hyperlink" Target="https://www.amazon.co.uk/Passing-Clinical-Aptitude-University-Entrance/dp/184445178X/ref=pd_bxgy_b_img_b" TargetMode="External"/><Relationship Id="rId11" Type="http://schemas.openxmlformats.org/officeDocument/2006/relationships/hyperlink" Target="https://www.amazon.co.uk/Medical-School-Interviews-Practical-Questions/dp/1905812043/ref=pd_sim_b_2" TargetMode="External"/><Relationship Id="rId12" Type="http://schemas.openxmlformats.org/officeDocument/2006/relationships/hyperlink" Target="https://www.amazon.co.uk/MPW-GETTING-MEDICAL-SCHOOL-Getting/dp/1844551415/ref=pd_sim_b_3" TargetMode="External"/><Relationship Id="rId13" Type="http://schemas.openxmlformats.org/officeDocument/2006/relationships/hyperlink" Target="https://sekary.blogspot.com/2009/12/how-to-pass-ukcat-unbeatable-practice.html" TargetMode="External"/><Relationship Id="rId14" Type="http://schemas.openxmlformats.org/officeDocument/2006/relationships/hyperlink" Target="http://ukcatmp3.googlepages.com/" TargetMode="External"/><Relationship Id="rId15" Type="http://schemas.openxmlformats.org/officeDocument/2006/relationships/hyperlink" Target="http://www.scribd.com/doc/57993809/Ukcat-Practice-Test" TargetMode="External"/><Relationship Id="rId16" Type="http://schemas.openxmlformats.org/officeDocument/2006/relationships/hyperlink" Target="http://www.profilingforsuccess.com/kogan-page/" TargetMode="External"/><Relationship Id="rId17" Type="http://schemas.openxmlformats.org/officeDocument/2006/relationships/hyperlink" Target="https://medicas.org.uk/the-course/ukcat" TargetMode="External"/><Relationship Id="rId18" Type="http://schemas.openxmlformats.org/officeDocument/2006/relationships/hyperlink" Target="http://www.army.mod.uk/documents/general/map_test_prep.pdf" TargetMode="External"/><Relationship Id="rId19" Type="http://schemas.openxmlformats.org/officeDocument/2006/relationships/hyperlink" Target="http://www.practiceaptitudetests.com/index.htm" TargetMode="External"/><Relationship Id="rId1" Type="http://schemas.openxmlformats.org/officeDocument/2006/relationships/slideLayout" Target="../slideLayouts/slideLayout2.xml"/><Relationship Id="rId2" Type="http://schemas.openxmlformats.org/officeDocument/2006/relationships/hyperlink" Target="http://www.thestudentroom.co.uk/showthread.php?t=662142" TargetMode="External"/><Relationship Id="rId3" Type="http://schemas.openxmlformats.org/officeDocument/2006/relationships/hyperlink" Target="http://www.thestudentroom.co.uk/wiki/Medicine_at_University#UKCAT" TargetMode="External"/><Relationship Id="rId4" Type="http://schemas.openxmlformats.org/officeDocument/2006/relationships/hyperlink" Target="http://www.thestudentroom.co.uk/wiki/Where_to_Study_Medicine" TargetMode="External"/><Relationship Id="rId5" Type="http://schemas.openxmlformats.org/officeDocument/2006/relationships/hyperlink" Target="http://www.ukcat.ac.uk/pages/details.aspx?page=practiceQuestions" TargetMode="External"/><Relationship Id="rId6" Type="http://schemas.openxmlformats.org/officeDocument/2006/relationships/hyperlink" Target="https://www.mindtools.com/speedrd.html" TargetMode="External"/><Relationship Id="rId7" Type="http://schemas.openxmlformats.org/officeDocument/2006/relationships/hyperlink" Target="http://www.osteopathy.org.uk/integrated_health/GMC_GMP_V41.pdf" TargetMode="External"/><Relationship Id="rId8" Type="http://schemas.openxmlformats.org/officeDocument/2006/relationships/hyperlink" Target="https://www.amazon.co.uk/into-Medical-School-comprehensive-explanations/dp/1905812094/ref=sr_1_1?ie=UTF8&amp;qid=1308212371&amp;sr=8-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kcat.ac.uk/ukcat-test/bursary-sche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hyperlink" Target="http://www.policecouldyou.co.uk/officers/verbal.php" TargetMode="External"/><Relationship Id="rId20" Type="http://schemas.openxmlformats.org/officeDocument/2006/relationships/hyperlink" Target="http://www.wikijob.co.uk/wiki/verbal-reasoning" TargetMode="External"/><Relationship Id="rId10" Type="http://schemas.openxmlformats.org/officeDocument/2006/relationships/hyperlink" Target="http://money.guardian.co.uk/work/psychometrics/0,1456,589733,00.html?R1=&amp;R2=&amp;R3=&amp;R4=&amp;R5=&amp;R6" TargetMode="External"/><Relationship Id="rId11" Type="http://schemas.openxmlformats.org/officeDocument/2006/relationships/hyperlink" Target="http://europa.eu/epso/pdf/verbal-tests_en.pdf" TargetMode="External"/><Relationship Id="rId12" Type="http://schemas.openxmlformats.org/officeDocument/2006/relationships/hyperlink" Target="NULL" TargetMode="External"/><Relationship Id="rId13" Type="http://schemas.openxmlformats.org/officeDocument/2006/relationships/hyperlink" Target="http://practicetests.cubiks.com/verbal.htm" TargetMode="External"/><Relationship Id="rId14" Type="http://schemas.openxmlformats.org/officeDocument/2006/relationships/hyperlink" Target="http://www.onexamination.com/ukcat/PracticeQuestions.aspx?tid=UKCAT" TargetMode="External"/><Relationship Id="rId15" Type="http://schemas.openxmlformats.org/officeDocument/2006/relationships/hyperlink" Target="http://ukcatpracticeonline.com/homepagelinks/SampleVerbalReasoning.html" TargetMode="External"/><Relationship Id="rId16" Type="http://schemas.openxmlformats.org/officeDocument/2006/relationships/hyperlink" Target="http://irisharmy.shlsolutions.net/VMG1.htm" TargetMode="External"/><Relationship Id="rId17" Type="http://schemas.openxmlformats.org/officeDocument/2006/relationships/hyperlink" Target="NULL" TargetMode="External"/><Relationship Id="rId18" Type="http://schemas.openxmlformats.org/officeDocument/2006/relationships/hyperlink" Target="http://www.practiceaptitudetests.com/verbal.htm" TargetMode="External"/><Relationship Id="rId19" Type="http://schemas.openxmlformats.org/officeDocument/2006/relationships/hyperlink" Target="http://www.kaptest.co.uk/courses/uk-university/ukcat/practice/verbal-reasoning.aspx" TargetMode="External"/><Relationship Id="rId1" Type="http://schemas.openxmlformats.org/officeDocument/2006/relationships/slideLayout" Target="../slideLayouts/slideLayout2.xml"/><Relationship Id="rId2" Type="http://schemas.openxmlformats.org/officeDocument/2006/relationships/hyperlink" Target="https://www.kent.ac.uk/careers/tests/verbaltest.htm" TargetMode="External"/><Relationship Id="rId3" Type="http://schemas.openxmlformats.org/officeDocument/2006/relationships/hyperlink" Target="http://www.assessmentday.co.uk/Free_practice_Verbal.htm" TargetMode="External"/><Relationship Id="rId4" Type="http://schemas.openxmlformats.org/officeDocument/2006/relationships/hyperlink" Target="NULL" TargetMode="External"/><Relationship Id="rId5" Type="http://schemas.openxmlformats.org/officeDocument/2006/relationships/hyperlink" Target="http://www.shldirect.com/verbal.html" TargetMode="External"/><Relationship Id="rId6" Type="http://schemas.openxmlformats.org/officeDocument/2006/relationships/hyperlink" Target="http://www.psychometric-success.com/faq/faq-sample-verbal-critical-reasoning-questions.htm" TargetMode="External"/><Relationship Id="rId7" Type="http://schemas.openxmlformats.org/officeDocument/2006/relationships/hyperlink" Target="http://www.psychometric-success.com/faq/faq-sample-verbal-comprehension-questions.htm" TargetMode="External"/><Relationship Id="rId8" Type="http://schemas.openxmlformats.org/officeDocument/2006/relationships/hyperlink" Target="http://www.excitingfutures.com/verbalreasoning.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hyperlink" Target="https://www.kent.ac.uk/careers/tests/mathstest.htm" TargetMode="External"/><Relationship Id="rId20" Type="http://schemas.openxmlformats.org/officeDocument/2006/relationships/hyperlink" Target="NULL" TargetMode="External"/><Relationship Id="rId21" Type="http://schemas.openxmlformats.org/officeDocument/2006/relationships/hyperlink" Target="http://students.efinancialcareers.co.uk/numerical_test.htm" TargetMode="External"/><Relationship Id="rId22" Type="http://schemas.openxmlformats.org/officeDocument/2006/relationships/hyperlink" Target="http://www.army.mod.uk/documents/general/map_test_prep.pdf" TargetMode="External"/><Relationship Id="rId23" Type="http://schemas.openxmlformats.org/officeDocument/2006/relationships/hyperlink" Target="http://www.topemployers.co.uk/graduate-jobs-numeracy-game.html" TargetMode="External"/><Relationship Id="rId24" Type="http://schemas.openxmlformats.org/officeDocument/2006/relationships/hyperlink" Target="http://www.practiceaptitudetests.com/numerical.htm" TargetMode="External"/><Relationship Id="rId25" Type="http://schemas.openxmlformats.org/officeDocument/2006/relationships/hyperlink" Target="http://www.kaptest.co.uk/courses/uk-university/ukcat/practice/quantitative-reasoning.aspx" TargetMode="External"/><Relationship Id="rId26" Type="http://schemas.openxmlformats.org/officeDocument/2006/relationships/hyperlink" Target="http://www.wikijob.co.uk/wiki/numerical-reasoning" TargetMode="External"/><Relationship Id="rId10" Type="http://schemas.openxmlformats.org/officeDocument/2006/relationships/hyperlink" Target="https://www.kent.ac.uk/careers/tests/mathstest2.htm" TargetMode="External"/><Relationship Id="rId11" Type="http://schemas.openxmlformats.org/officeDocument/2006/relationships/hyperlink" Target="http://www.excitingfutures.com/numericalreasoning.htm" TargetMode="External"/><Relationship Id="rId12" Type="http://schemas.openxmlformats.org/officeDocument/2006/relationships/hyperlink" Target="http://mlsc.lboro.ac.uk/resources/numeracy/nrpt1_98_1.pdf" TargetMode="External"/><Relationship Id="rId13" Type="http://schemas.openxmlformats.org/officeDocument/2006/relationships/hyperlink" Target="http://www.stationcrafts.net/maths180/shlnumericalreasoning.pdf" TargetMode="External"/><Relationship Id="rId14" Type="http://schemas.openxmlformats.org/officeDocument/2006/relationships/hyperlink" Target="http://practicetests.cubiks.com/numerical.htm" TargetMode="External"/><Relationship Id="rId15" Type="http://schemas.openxmlformats.org/officeDocument/2006/relationships/hyperlink" Target="http://www.aptitudetestsonline.com/quizzes/freenumerical.asp" TargetMode="External"/><Relationship Id="rId16" Type="http://schemas.openxmlformats.org/officeDocument/2006/relationships/hyperlink" Target="http://irisharmy.shlsolutions.net/NMG1.htm" TargetMode="External"/><Relationship Id="rId17" Type="http://schemas.openxmlformats.org/officeDocument/2006/relationships/hyperlink" Target="https://www.thestudentroom.co.uk/attachment.php?attachmentid=55741&amp;d=1215438488" TargetMode="External"/><Relationship Id="rId18" Type="http://schemas.openxmlformats.org/officeDocument/2006/relationships/hyperlink" Target="http://www.bbc.co.uk/schools/gcsebitesize/maths/" TargetMode="External"/><Relationship Id="rId19" Type="http://schemas.openxmlformats.org/officeDocument/2006/relationships/hyperlink" Target="http://www.mathsrevision.net/gcse/" TargetMode="External"/><Relationship Id="rId1" Type="http://schemas.openxmlformats.org/officeDocument/2006/relationships/slideLayout" Target="../slideLayouts/slideLayout2.xml"/><Relationship Id="rId2" Type="http://schemas.openxmlformats.org/officeDocument/2006/relationships/hyperlink" Target="http://www.assessmentday.co.uk/numerical/Free/aptitude_test_2.html" TargetMode="External"/><Relationship Id="rId3" Type="http://schemas.openxmlformats.org/officeDocument/2006/relationships/hyperlink" Target="http://www.assessmentday.co.uk/numerical/Free/aptitude_test_1.html" TargetMode="External"/><Relationship Id="rId4" Type="http://schemas.openxmlformats.org/officeDocument/2006/relationships/hyperlink" Target="http://ukcatpracticeonline.com/homepagelinks/SampleQuantitativeReasoning.html" TargetMode="External"/><Relationship Id="rId5" Type="http://schemas.openxmlformats.org/officeDocument/2006/relationships/hyperlink" Target="http://www.shldirect.com/numerical.html" TargetMode="External"/><Relationship Id="rId6" Type="http://schemas.openxmlformats.org/officeDocument/2006/relationships/hyperlink" Target="http://www.psychometric-success.com/aptitude-tests/numerical-aptitude-tests.htm" TargetMode="External"/><Relationship Id="rId7" Type="http://schemas.openxmlformats.org/officeDocument/2006/relationships/hyperlink" Target="http://www.policecouldyou.co.uk/officers/numbers.php" TargetMode="External"/><Relationship Id="rId8" Type="http://schemas.openxmlformats.org/officeDocument/2006/relationships/hyperlink" Target="http://www.mckinsey.com/locations/ukireland/applicationprocess/Problem_Solving_Test.pdf"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www.morrisby.com/content/candidates-support/faqs/sample-morrisby-profile-questions/test-samples/page1.htm" TargetMode="External"/><Relationship Id="rId12" Type="http://schemas.openxmlformats.org/officeDocument/2006/relationships/hyperlink" Target="http://www.morrisby.com/content/candidates-support/faqs/sample-morrisby-profile-questions/test-samples/page6.htm" TargetMode="External"/><Relationship Id="rId13" Type="http://schemas.openxmlformats.org/officeDocument/2006/relationships/hyperlink" Target="http://www.morrisby.com/content/candidates-support/faqs/sample-morrisby-profile-questions/test-samples/page7.htm" TargetMode="External"/><Relationship Id="rId14" Type="http://schemas.openxmlformats.org/officeDocument/2006/relationships/hyperlink" Target="http://www.morrisby.com/content/candidates-support/faqs/sample-morrisby-profile-questions/test-samples/page8.htm" TargetMode="External"/><Relationship Id="rId15" Type="http://schemas.openxmlformats.org/officeDocument/2006/relationships/hyperlink" Target="http://irisharmy.shlsolutions.net/DIT6.htm" TargetMode="External"/><Relationship Id="rId16" Type="http://schemas.openxmlformats.org/officeDocument/2006/relationships/hyperlink" Target="http://www.kaptest.co.uk/courses/uk-university/ukcat/practice/abstract-reasoning.aspx" TargetMode="External"/><Relationship Id="rId17" Type="http://schemas.openxmlformats.org/officeDocument/2006/relationships/hyperlink" Target="http://www.wikijob.co.uk/wiki/diagrammatic-reasoning" TargetMode="External"/><Relationship Id="rId1" Type="http://schemas.openxmlformats.org/officeDocument/2006/relationships/slideLayout" Target="../slideLayouts/slideLayout2.xml"/><Relationship Id="rId2" Type="http://schemas.openxmlformats.org/officeDocument/2006/relationships/hyperlink" Target="https://www.kent.ac.uk/careers/tests/spatialtest.htm" TargetMode="External"/><Relationship Id="rId3" Type="http://schemas.openxmlformats.org/officeDocument/2006/relationships/hyperlink" Target="http://www.shldirect.com/inductive_reasoning.html" TargetMode="External"/><Relationship Id="rId4" Type="http://schemas.openxmlformats.org/officeDocument/2006/relationships/hyperlink" Target="http://www.psychometric-success.com/aptitude-tests/abstract-reasoning-tests.htm" TargetMode="External"/><Relationship Id="rId5" Type="http://schemas.openxmlformats.org/officeDocument/2006/relationships/hyperlink" Target="http://www.psychometric-success.com/aptitude-tests/spatial-ability-tests.htm" TargetMode="External"/><Relationship Id="rId6" Type="http://schemas.openxmlformats.org/officeDocument/2006/relationships/hyperlink" Target="http://www.psychometric-success.com/faq/faq-abstract-reasoning-tests.htm" TargetMode="External"/><Relationship Id="rId7" Type="http://schemas.openxmlformats.org/officeDocument/2006/relationships/hyperlink" Target="http://www.testgrid.com/demo/sampleabstractq.tg" TargetMode="External"/><Relationship Id="rId8" Type="http://schemas.openxmlformats.org/officeDocument/2006/relationships/hyperlink" Target="http://ukcatpracticeonline.com/homepagelinks/SampleAbstractReasoning.html" TargetMode="External"/><Relationship Id="rId9" Type="http://schemas.openxmlformats.org/officeDocument/2006/relationships/hyperlink" Target="http://www.practicetests.co.uk/Launchtest.asp" TargetMode="External"/><Relationship Id="rId10" Type="http://schemas.openxmlformats.org/officeDocument/2006/relationships/hyperlink" Target="http://discovery.axiomsoftware.com/abstract/abstract.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0749" y="3830638"/>
            <a:ext cx="7215808" cy="800997"/>
          </a:xfrm>
        </p:spPr>
        <p:txBody>
          <a:bodyPr>
            <a:noAutofit/>
          </a:bodyPr>
          <a:lstStyle/>
          <a:p>
            <a:pPr algn="ctr"/>
            <a:r>
              <a:rPr lang="en-US" sz="2400" dirty="0" smtClean="0">
                <a:solidFill>
                  <a:srgbClr val="00B0F0"/>
                </a:solidFill>
              </a:rPr>
              <a:t>UK Clinical Aptitude Test</a:t>
            </a:r>
            <a:endParaRPr lang="en-US" sz="2400" dirty="0">
              <a:solidFill>
                <a:srgbClr val="00B0F0"/>
              </a:solidFill>
            </a:endParaRPr>
          </a:p>
        </p:txBody>
      </p:sp>
      <p:sp>
        <p:nvSpPr>
          <p:cNvPr id="4" name="Title 1"/>
          <p:cNvSpPr txBox="1">
            <a:spLocks/>
          </p:cNvSpPr>
          <p:nvPr/>
        </p:nvSpPr>
        <p:spPr>
          <a:xfrm>
            <a:off x="1133061" y="1678955"/>
            <a:ext cx="8746436" cy="23876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9900" b="1" dirty="0" smtClean="0">
                <a:solidFill>
                  <a:schemeClr val="accent1">
                    <a:lumMod val="50000"/>
                  </a:schemeClr>
                </a:solidFill>
              </a:rPr>
              <a:t>UKCAT</a:t>
            </a:r>
            <a:endParaRPr lang="en-US" sz="19900" b="1" dirty="0">
              <a:solidFill>
                <a:schemeClr val="accent1">
                  <a:lumMod val="50000"/>
                </a:schemeClr>
              </a:solidFill>
            </a:endParaRPr>
          </a:p>
        </p:txBody>
      </p:sp>
    </p:spTree>
    <p:extLst>
      <p:ext uri="{BB962C8B-B14F-4D97-AF65-F5344CB8AC3E}">
        <p14:creationId xmlns:p14="http://schemas.microsoft.com/office/powerpoint/2010/main" val="46208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9342782" cy="3016210"/>
          </a:xfrm>
          <a:prstGeom prst="rect">
            <a:avLst/>
          </a:prstGeom>
          <a:noFill/>
        </p:spPr>
        <p:txBody>
          <a:bodyPr wrap="square" rtlCol="0">
            <a:spAutoFit/>
          </a:bodyPr>
          <a:lstStyle/>
          <a:p>
            <a:pPr algn="ctr"/>
            <a:endParaRPr lang="en-US" sz="2800" u="sng" dirty="0" smtClean="0">
              <a:latin typeface="Century Gothic" charset="0"/>
              <a:ea typeface="Century Gothic" charset="0"/>
              <a:cs typeface="Century Gothic" charset="0"/>
            </a:endParaRPr>
          </a:p>
          <a:p>
            <a:pPr algn="ctr"/>
            <a:r>
              <a:rPr lang="en-US" sz="3600" b="1" u="sng" dirty="0" smtClean="0">
                <a:solidFill>
                  <a:schemeClr val="accent1">
                    <a:lumMod val="50000"/>
                  </a:schemeClr>
                </a:solidFill>
                <a:ea typeface="Century Gothic" charset="0"/>
                <a:cs typeface="Century Gothic" charset="0"/>
              </a:rPr>
              <a:t>Decision Making</a:t>
            </a:r>
          </a:p>
          <a:p>
            <a:endParaRPr lang="en-US" dirty="0" smtClean="0">
              <a:solidFill>
                <a:srgbClr val="0070C0"/>
              </a:solidFill>
              <a:ea typeface="Century Gothic" charset="0"/>
              <a:cs typeface="Century Gothic" charset="0"/>
            </a:endParaRPr>
          </a:p>
          <a:p>
            <a:endParaRPr lang="en-US" dirty="0" smtClean="0">
              <a:solidFill>
                <a:srgbClr val="0070C0"/>
              </a:solidFill>
              <a:ea typeface="Century Gothic" charset="0"/>
              <a:cs typeface="Century Gothic" charset="0"/>
            </a:endParaRPr>
          </a:p>
          <a:p>
            <a:pPr marL="285750" indent="-285750">
              <a:buFont typeface="Arial" charset="0"/>
              <a:buChar char="•"/>
            </a:pPr>
            <a:r>
              <a:rPr lang="en-US" dirty="0" smtClean="0">
                <a:solidFill>
                  <a:srgbClr val="0070C0"/>
                </a:solidFill>
                <a:ea typeface="Century Gothic" charset="0"/>
                <a:cs typeface="Century Gothic" charset="0"/>
              </a:rPr>
              <a:t>Practice under timed conditions – it</a:t>
            </a:r>
            <a:r>
              <a:rPr lang="fr-FR" dirty="0" smtClean="0">
                <a:solidFill>
                  <a:srgbClr val="0070C0"/>
                </a:solidFill>
                <a:ea typeface="Century Gothic" charset="0"/>
                <a:cs typeface="Century Gothic" charset="0"/>
              </a:rPr>
              <a:t>’</a:t>
            </a:r>
            <a:r>
              <a:rPr lang="en-US" dirty="0" smtClean="0">
                <a:solidFill>
                  <a:srgbClr val="0070C0"/>
                </a:solidFill>
                <a:ea typeface="Century Gothic" charset="0"/>
                <a:cs typeface="Century Gothic" charset="0"/>
              </a:rPr>
              <a:t>s the time not the questions that are tricky</a:t>
            </a:r>
          </a:p>
          <a:p>
            <a:pPr marL="285750" indent="-285750">
              <a:buFont typeface="Arial" charset="0"/>
              <a:buChar char="•"/>
            </a:pPr>
            <a:r>
              <a:rPr lang="en-US" dirty="0" smtClean="0">
                <a:solidFill>
                  <a:srgbClr val="0070C0"/>
                </a:solidFill>
                <a:ea typeface="Century Gothic" charset="0"/>
                <a:cs typeface="Century Gothic" charset="0"/>
              </a:rPr>
              <a:t>Use the paper provided to make rough sketches and note key information</a:t>
            </a:r>
          </a:p>
          <a:p>
            <a:pPr marL="285750" indent="-285750">
              <a:buFont typeface="Arial" charset="0"/>
              <a:buChar char="•"/>
            </a:pPr>
            <a:endParaRPr lang="en-US" dirty="0" smtClean="0">
              <a:solidFill>
                <a:srgbClr val="0070C0"/>
              </a:solidFill>
              <a:ea typeface="Century Gothic" charset="0"/>
              <a:cs typeface="Century Gothic" charset="0"/>
            </a:endParaRPr>
          </a:p>
          <a:p>
            <a:endParaRPr lang="en-US" dirty="0">
              <a:solidFill>
                <a:schemeClr val="accent1">
                  <a:lumMod val="50000"/>
                </a:schemeClr>
              </a:solidFill>
              <a:ea typeface="Century Gothic" charset="0"/>
              <a:cs typeface="Century Gothic" charset="0"/>
            </a:endParaRPr>
          </a:p>
          <a:p>
            <a:endParaRPr lang="en-US" dirty="0">
              <a:solidFill>
                <a:schemeClr val="accent1">
                  <a:lumMod val="50000"/>
                </a:schemeClr>
              </a:solidFill>
              <a:ea typeface="Century Gothic" charset="0"/>
              <a:cs typeface="Century Gothic" charset="0"/>
            </a:endParaRPr>
          </a:p>
        </p:txBody>
      </p:sp>
    </p:spTree>
    <p:extLst>
      <p:ext uri="{BB962C8B-B14F-4D97-AF65-F5344CB8AC3E}">
        <p14:creationId xmlns:p14="http://schemas.microsoft.com/office/powerpoint/2010/main" val="159287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9342782" cy="6894195"/>
          </a:xfrm>
          <a:prstGeom prst="rect">
            <a:avLst/>
          </a:prstGeom>
          <a:noFill/>
        </p:spPr>
        <p:txBody>
          <a:bodyPr wrap="square" rtlCol="0">
            <a:spAutoFit/>
          </a:bodyPr>
          <a:lstStyle/>
          <a:p>
            <a:pPr algn="ctr"/>
            <a:endParaRPr lang="en-US" sz="2800" u="sng" dirty="0" smtClean="0">
              <a:latin typeface="Century Gothic" charset="0"/>
              <a:ea typeface="Century Gothic" charset="0"/>
              <a:cs typeface="Century Gothic" charset="0"/>
            </a:endParaRPr>
          </a:p>
          <a:p>
            <a:pPr algn="ctr"/>
            <a:r>
              <a:rPr lang="en-US" sz="3600" b="1" u="sng" dirty="0" smtClean="0">
                <a:solidFill>
                  <a:schemeClr val="accent1">
                    <a:lumMod val="50000"/>
                  </a:schemeClr>
                </a:solidFill>
                <a:ea typeface="Century Gothic" charset="0"/>
                <a:cs typeface="Century Gothic" charset="0"/>
              </a:rPr>
              <a:t>Situational Judgment </a:t>
            </a:r>
          </a:p>
          <a:p>
            <a:endParaRPr lang="en-US" dirty="0" smtClean="0">
              <a:solidFill>
                <a:srgbClr val="0070C0"/>
              </a:solidFill>
              <a:ea typeface="Century Gothic" charset="0"/>
              <a:cs typeface="Century Gothic" charset="0"/>
            </a:endParaRPr>
          </a:p>
          <a:p>
            <a:endParaRPr lang="en-US" dirty="0" smtClean="0">
              <a:solidFill>
                <a:srgbClr val="0070C0"/>
              </a:solidFill>
              <a:ea typeface="Century Gothic" charset="0"/>
              <a:cs typeface="Century Gothic" charset="0"/>
            </a:endParaRPr>
          </a:p>
          <a:p>
            <a:pPr lvl="1"/>
            <a:r>
              <a:rPr lang="en-US" dirty="0" smtClean="0">
                <a:solidFill>
                  <a:schemeClr val="accent1">
                    <a:lumMod val="50000"/>
                  </a:schemeClr>
                </a:solidFill>
                <a:ea typeface="Century Gothic" charset="0"/>
                <a:cs typeface="Century Gothic" charset="0"/>
              </a:rPr>
              <a:t>To prepare for situational judgment:</a:t>
            </a:r>
          </a:p>
          <a:p>
            <a:pPr marL="742950" lvl="1" indent="-285750">
              <a:buFont typeface="Arial" charset="0"/>
              <a:buChar char="•"/>
            </a:pPr>
            <a:r>
              <a:rPr lang="en-US" dirty="0" smtClean="0">
                <a:solidFill>
                  <a:schemeClr val="accent1">
                    <a:lumMod val="50000"/>
                  </a:schemeClr>
                </a:solidFill>
                <a:ea typeface="Century Gothic" charset="0"/>
                <a:cs typeface="Century Gothic" charset="0"/>
              </a:rPr>
              <a:t>Read ‘Good Medical Practice’ </a:t>
            </a:r>
          </a:p>
          <a:p>
            <a:pPr marL="742950" lvl="1" indent="-285750">
              <a:buFont typeface="Arial" charset="0"/>
              <a:buChar char="•"/>
            </a:pPr>
            <a:r>
              <a:rPr lang="en-US" dirty="0" smtClean="0">
                <a:solidFill>
                  <a:schemeClr val="accent1">
                    <a:lumMod val="50000"/>
                  </a:schemeClr>
                </a:solidFill>
                <a:ea typeface="Century Gothic" charset="0"/>
                <a:cs typeface="Century Gothic" charset="0"/>
              </a:rPr>
              <a:t>You can practice applying ‘Good Medical Practice’ on the GMC website </a:t>
            </a:r>
            <a:endParaRPr lang="en-US" dirty="0">
              <a:solidFill>
                <a:schemeClr val="accent1">
                  <a:lumMod val="50000"/>
                </a:schemeClr>
              </a:solidFill>
              <a:ea typeface="Century Gothic" charset="0"/>
              <a:cs typeface="Century Gothic" charset="0"/>
            </a:endParaRPr>
          </a:p>
          <a:p>
            <a:endParaRPr lang="en-US" dirty="0" smtClean="0">
              <a:solidFill>
                <a:schemeClr val="accent1">
                  <a:lumMod val="50000"/>
                </a:schemeClr>
              </a:solidFill>
              <a:ea typeface="Century Gothic" charset="0"/>
              <a:cs typeface="Century Gothic" charset="0"/>
            </a:endParaRPr>
          </a:p>
          <a:p>
            <a:r>
              <a:rPr lang="en-US" dirty="0" smtClean="0">
                <a:solidFill>
                  <a:schemeClr val="accent1">
                    <a:lumMod val="50000"/>
                  </a:schemeClr>
                </a:solidFill>
                <a:ea typeface="Century Gothic" charset="0"/>
                <a:cs typeface="Century Gothic" charset="0"/>
              </a:rPr>
              <a:t>Tips:</a:t>
            </a:r>
          </a:p>
          <a:p>
            <a:pPr marL="285750" indent="-285750">
              <a:buFont typeface="Arial" charset="0"/>
              <a:buChar char="•"/>
            </a:pPr>
            <a:r>
              <a:rPr lang="en-US" dirty="0" smtClean="0">
                <a:solidFill>
                  <a:schemeClr val="accent1">
                    <a:lumMod val="50000"/>
                  </a:schemeClr>
                </a:solidFill>
                <a:ea typeface="Century Gothic" charset="0"/>
                <a:cs typeface="Century Gothic" charset="0"/>
              </a:rPr>
              <a:t>look out for key themes: honesty, </a:t>
            </a:r>
            <a:r>
              <a:rPr lang="en-US" dirty="0" smtClean="0">
                <a:solidFill>
                  <a:schemeClr val="accent1">
                    <a:lumMod val="50000"/>
                  </a:schemeClr>
                </a:solidFill>
                <a:ea typeface="Century Gothic" charset="0"/>
                <a:cs typeface="Century Gothic" charset="0"/>
              </a:rPr>
              <a:t>professionalism, patient </a:t>
            </a:r>
            <a:r>
              <a:rPr lang="en-US" dirty="0" smtClean="0">
                <a:solidFill>
                  <a:schemeClr val="accent1">
                    <a:lumMod val="50000"/>
                  </a:schemeClr>
                </a:solidFill>
                <a:ea typeface="Century Gothic" charset="0"/>
                <a:cs typeface="Century Gothic" charset="0"/>
              </a:rPr>
              <a:t>confidentiality,</a:t>
            </a:r>
            <a:r>
              <a:rPr lang="en-US" b="1" dirty="0" smtClean="0">
                <a:solidFill>
                  <a:schemeClr val="accent1">
                    <a:lumMod val="50000"/>
                  </a:schemeClr>
                </a:solidFill>
                <a:ea typeface="Century Gothic" charset="0"/>
                <a:cs typeface="Century Gothic" charset="0"/>
              </a:rPr>
              <a:t> patient safety </a:t>
            </a:r>
          </a:p>
          <a:p>
            <a:pPr marL="285750" indent="-285750">
              <a:buFont typeface="Arial" charset="0"/>
              <a:buChar char="•"/>
            </a:pPr>
            <a:r>
              <a:rPr lang="en-US" dirty="0" smtClean="0">
                <a:solidFill>
                  <a:schemeClr val="accent1">
                    <a:lumMod val="50000"/>
                  </a:schemeClr>
                </a:solidFill>
                <a:ea typeface="Century Gothic" charset="0"/>
                <a:cs typeface="Century Gothic" charset="0"/>
              </a:rPr>
              <a:t>Make sure you are evaluating the response and not the scenario</a:t>
            </a:r>
          </a:p>
          <a:p>
            <a:pPr marL="285750" indent="-285750">
              <a:buFont typeface="Arial" charset="0"/>
              <a:buChar char="•"/>
            </a:pPr>
            <a:r>
              <a:rPr lang="en-US" dirty="0" smtClean="0">
                <a:solidFill>
                  <a:schemeClr val="accent1">
                    <a:lumMod val="50000"/>
                  </a:schemeClr>
                </a:solidFill>
                <a:ea typeface="Century Gothic" charset="0"/>
                <a:cs typeface="Century Gothic" charset="0"/>
              </a:rPr>
              <a:t>Take note of your ‘role’</a:t>
            </a:r>
          </a:p>
          <a:p>
            <a:pPr marL="285750" indent="-285750">
              <a:buFont typeface="Arial" charset="0"/>
              <a:buChar char="•"/>
            </a:pPr>
            <a:r>
              <a:rPr lang="en-US" dirty="0" smtClean="0">
                <a:solidFill>
                  <a:schemeClr val="accent1">
                    <a:lumMod val="50000"/>
                  </a:schemeClr>
                </a:solidFill>
                <a:ea typeface="Century Gothic" charset="0"/>
                <a:cs typeface="Century Gothic" charset="0"/>
              </a:rPr>
              <a:t>You get half marks, for selecting the answer next to the correct one, so if you are really unsure it is better to select from the two middle options, not the top or bottom</a:t>
            </a:r>
          </a:p>
          <a:p>
            <a:pPr marL="285750" indent="-285750">
              <a:buFont typeface="Arial" charset="0"/>
              <a:buChar char="•"/>
            </a:pPr>
            <a:r>
              <a:rPr lang="en-US" dirty="0" smtClean="0">
                <a:solidFill>
                  <a:schemeClr val="accent1">
                    <a:lumMod val="50000"/>
                  </a:schemeClr>
                </a:solidFill>
                <a:ea typeface="Century Gothic" charset="0"/>
                <a:cs typeface="Century Gothic" charset="0"/>
              </a:rPr>
              <a:t>A </a:t>
            </a:r>
            <a:r>
              <a:rPr lang="en-US" dirty="0" smtClean="0">
                <a:solidFill>
                  <a:schemeClr val="accent1">
                    <a:lumMod val="50000"/>
                  </a:schemeClr>
                </a:solidFill>
                <a:ea typeface="Century Gothic" charset="0"/>
                <a:cs typeface="Century Gothic" charset="0"/>
              </a:rPr>
              <a:t>response is usually appropriate if it manages the problem well but not entirely</a:t>
            </a:r>
          </a:p>
          <a:p>
            <a:pPr marL="285750" indent="-285750">
              <a:buFont typeface="Arial" charset="0"/>
              <a:buChar char="•"/>
            </a:pPr>
            <a:endParaRPr lang="en-US" dirty="0">
              <a:solidFill>
                <a:schemeClr val="accent1">
                  <a:lumMod val="50000"/>
                </a:schemeClr>
              </a:solidFill>
              <a:ea typeface="Century Gothic" charset="0"/>
              <a:cs typeface="Century Gothic" charset="0"/>
            </a:endParaRPr>
          </a:p>
          <a:p>
            <a:pPr marL="285750" indent="-285750">
              <a:buFont typeface="Arial" charset="0"/>
              <a:buChar char="•"/>
            </a:pPr>
            <a:endParaRPr lang="en-US" dirty="0">
              <a:solidFill>
                <a:schemeClr val="accent1">
                  <a:lumMod val="50000"/>
                </a:schemeClr>
              </a:solidFill>
              <a:ea typeface="Century Gothic" charset="0"/>
              <a:cs typeface="Century Gothic" charset="0"/>
            </a:endParaRPr>
          </a:p>
          <a:p>
            <a:pPr marL="285750" indent="-285750">
              <a:buFont typeface="Arial" charset="0"/>
              <a:buChar char="•"/>
            </a:pPr>
            <a:r>
              <a:rPr lang="en-US" dirty="0" smtClean="0">
                <a:solidFill>
                  <a:schemeClr val="accent1">
                    <a:lumMod val="50000"/>
                  </a:schemeClr>
                </a:solidFill>
                <a:ea typeface="Century Gothic" charset="0"/>
                <a:cs typeface="Century Gothic" charset="0"/>
              </a:rPr>
              <a:t>You should give the ideal response (which might not be the same as your actual response)</a:t>
            </a:r>
          </a:p>
          <a:p>
            <a:pPr marL="285750" indent="-285750">
              <a:buFont typeface="Arial" charset="0"/>
              <a:buChar char="•"/>
            </a:pPr>
            <a:r>
              <a:rPr lang="en-US" dirty="0" smtClean="0">
                <a:solidFill>
                  <a:schemeClr val="accent1">
                    <a:lumMod val="50000"/>
                  </a:schemeClr>
                </a:solidFill>
                <a:ea typeface="Century Gothic" charset="0"/>
                <a:cs typeface="Century Gothic" charset="0"/>
              </a:rPr>
              <a:t>Situational judgment is designed by a panel of medical professionals so think about what they might judge to be the ideal response.</a:t>
            </a:r>
          </a:p>
          <a:p>
            <a:pPr marL="285750" indent="-285750">
              <a:buFont typeface="Arial" charset="0"/>
              <a:buChar char="•"/>
            </a:pPr>
            <a:endParaRPr lang="en-US" dirty="0">
              <a:solidFill>
                <a:schemeClr val="accent1">
                  <a:lumMod val="50000"/>
                </a:schemeClr>
              </a:solidFill>
              <a:ea typeface="Century Gothic" charset="0"/>
              <a:cs typeface="Century Gothic" charset="0"/>
            </a:endParaRPr>
          </a:p>
        </p:txBody>
      </p:sp>
    </p:spTree>
    <p:extLst>
      <p:ext uri="{BB962C8B-B14F-4D97-AF65-F5344CB8AC3E}">
        <p14:creationId xmlns:p14="http://schemas.microsoft.com/office/powerpoint/2010/main" val="178003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8" y="-235131"/>
            <a:ext cx="9133777" cy="7755969"/>
          </a:xfrm>
          <a:prstGeom prst="rect">
            <a:avLst/>
          </a:prstGeom>
          <a:noFill/>
        </p:spPr>
        <p:txBody>
          <a:bodyPr wrap="square" rtlCol="0">
            <a:spAutoFit/>
          </a:bodyPr>
          <a:lstStyle/>
          <a:p>
            <a:pPr algn="ctr"/>
            <a:endParaRPr lang="en-US" sz="2800" u="sng" dirty="0" smtClean="0">
              <a:latin typeface="Century Gothic" charset="0"/>
              <a:ea typeface="Century Gothic" charset="0"/>
              <a:cs typeface="Century Gothic" charset="0"/>
            </a:endParaRPr>
          </a:p>
          <a:p>
            <a:pPr algn="ctr"/>
            <a:r>
              <a:rPr lang="en-US" sz="3600" b="1" u="sng" dirty="0" smtClean="0">
                <a:solidFill>
                  <a:schemeClr val="accent1">
                    <a:lumMod val="50000"/>
                  </a:schemeClr>
                </a:solidFill>
                <a:ea typeface="Century Gothic" charset="0"/>
                <a:cs typeface="Century Gothic" charset="0"/>
              </a:rPr>
              <a:t>Don’t </a:t>
            </a:r>
            <a:r>
              <a:rPr lang="en-US" sz="3600" b="1" u="sng" dirty="0" smtClean="0">
                <a:solidFill>
                  <a:schemeClr val="accent1">
                    <a:lumMod val="50000"/>
                  </a:schemeClr>
                </a:solidFill>
                <a:ea typeface="Century Gothic" charset="0"/>
                <a:cs typeface="Century Gothic" charset="0"/>
              </a:rPr>
              <a:t>Worry</a:t>
            </a:r>
          </a:p>
          <a:p>
            <a:pPr algn="ctr"/>
            <a:r>
              <a:rPr lang="en-US" sz="2000" b="1" u="sng" dirty="0" smtClean="0">
                <a:solidFill>
                  <a:schemeClr val="accent1">
                    <a:lumMod val="50000"/>
                  </a:schemeClr>
                </a:solidFill>
                <a:ea typeface="Century Gothic" charset="0"/>
                <a:cs typeface="Century Gothic" charset="0"/>
              </a:rPr>
              <a:t>GUESS, FLAG, MOVE ON</a:t>
            </a:r>
            <a:endParaRPr lang="en-US" sz="1100" dirty="0">
              <a:solidFill>
                <a:schemeClr val="accent1">
                  <a:lumMod val="50000"/>
                </a:schemeClr>
              </a:solidFill>
              <a:ea typeface="Century Gothic" charset="0"/>
              <a:cs typeface="Century Gothic" charset="0"/>
            </a:endParaRPr>
          </a:p>
          <a:p>
            <a:endParaRPr lang="en-US" dirty="0" smtClean="0">
              <a:solidFill>
                <a:schemeClr val="accent1">
                  <a:lumMod val="50000"/>
                </a:schemeClr>
              </a:solidFill>
              <a:ea typeface="Century Gothic" charset="0"/>
              <a:cs typeface="Century Gothic" charset="0"/>
            </a:endParaRPr>
          </a:p>
          <a:p>
            <a:r>
              <a:rPr lang="en-US" dirty="0" smtClean="0">
                <a:solidFill>
                  <a:schemeClr val="accent1">
                    <a:lumMod val="50000"/>
                  </a:schemeClr>
                </a:solidFill>
                <a:ea typeface="Century Gothic" charset="0"/>
                <a:cs typeface="Century Gothic" charset="0"/>
              </a:rPr>
              <a:t>The </a:t>
            </a:r>
            <a:r>
              <a:rPr lang="en-US" dirty="0" smtClean="0">
                <a:solidFill>
                  <a:schemeClr val="accent1">
                    <a:lumMod val="50000"/>
                  </a:schemeClr>
                </a:solidFill>
                <a:ea typeface="Century Gothic" charset="0"/>
                <a:cs typeface="Century Gothic" charset="0"/>
              </a:rPr>
              <a:t>UKCAT exam is so time-pressured to try and stress you out!</a:t>
            </a:r>
          </a:p>
          <a:p>
            <a:endParaRPr lang="fr-FR" dirty="0" smtClean="0">
              <a:solidFill>
                <a:schemeClr val="accent1">
                  <a:lumMod val="50000"/>
                </a:schemeClr>
              </a:solidFill>
              <a:ea typeface="Century Gothic" charset="0"/>
              <a:cs typeface="Century Gothic" charset="0"/>
            </a:endParaRPr>
          </a:p>
          <a:p>
            <a:r>
              <a:rPr lang="fr-FR" dirty="0" smtClean="0">
                <a:solidFill>
                  <a:schemeClr val="accent1">
                    <a:lumMod val="50000"/>
                  </a:schemeClr>
                </a:solidFill>
                <a:ea typeface="Century Gothic" charset="0"/>
                <a:cs typeface="Century Gothic" charset="0"/>
              </a:rPr>
              <a:t>Don’</a:t>
            </a:r>
            <a:r>
              <a:rPr lang="en-US" dirty="0" smtClean="0">
                <a:solidFill>
                  <a:schemeClr val="accent1">
                    <a:lumMod val="50000"/>
                  </a:schemeClr>
                </a:solidFill>
                <a:ea typeface="Century Gothic" charset="0"/>
                <a:cs typeface="Century Gothic" charset="0"/>
              </a:rPr>
              <a:t>t think about your previous answers and don</a:t>
            </a:r>
            <a:r>
              <a:rPr lang="fr-FR" dirty="0" smtClean="0">
                <a:solidFill>
                  <a:schemeClr val="accent1">
                    <a:lumMod val="50000"/>
                  </a:schemeClr>
                </a:solidFill>
                <a:ea typeface="Century Gothic" charset="0"/>
                <a:cs typeface="Century Gothic" charset="0"/>
              </a:rPr>
              <a:t>’</a:t>
            </a:r>
            <a:r>
              <a:rPr lang="en-US" dirty="0" smtClean="0">
                <a:solidFill>
                  <a:schemeClr val="accent1">
                    <a:lumMod val="50000"/>
                  </a:schemeClr>
                </a:solidFill>
                <a:ea typeface="Century Gothic" charset="0"/>
                <a:cs typeface="Century Gothic" charset="0"/>
              </a:rPr>
              <a:t>t use your minutes in-between sections to stress about how you think you’re doing. You will have no idea how you’ve done until you get your results so its not worth thinking about.</a:t>
            </a:r>
          </a:p>
          <a:p>
            <a:endParaRPr lang="en-US" dirty="0" smtClean="0">
              <a:solidFill>
                <a:schemeClr val="accent1">
                  <a:lumMod val="50000"/>
                </a:schemeClr>
              </a:solidFill>
              <a:ea typeface="Century Gothic" charset="0"/>
              <a:cs typeface="Century Gothic" charset="0"/>
            </a:endParaRPr>
          </a:p>
          <a:p>
            <a:pPr marL="285750" indent="-285750">
              <a:buFont typeface="Arial" charset="0"/>
              <a:buChar char="•"/>
            </a:pPr>
            <a:r>
              <a:rPr lang="en-US" dirty="0" smtClean="0">
                <a:solidFill>
                  <a:schemeClr val="accent1">
                    <a:lumMod val="50000"/>
                  </a:schemeClr>
                </a:solidFill>
                <a:ea typeface="Century Gothic" charset="0"/>
                <a:cs typeface="Century Gothic" charset="0"/>
              </a:rPr>
              <a:t>The exam is designed to be difficult if you are finding it difficult:</a:t>
            </a:r>
          </a:p>
          <a:p>
            <a:pPr marL="742950" lvl="1" indent="-285750">
              <a:buFont typeface="Arial" charset="0"/>
              <a:buChar char="•"/>
            </a:pPr>
            <a:r>
              <a:rPr lang="en-US" dirty="0" smtClean="0">
                <a:solidFill>
                  <a:schemeClr val="accent1">
                    <a:lumMod val="50000"/>
                  </a:schemeClr>
                </a:solidFill>
                <a:ea typeface="Century Gothic" charset="0"/>
                <a:cs typeface="Century Gothic" charset="0"/>
              </a:rPr>
              <a:t>It does not mean you won’t do well</a:t>
            </a:r>
          </a:p>
          <a:p>
            <a:pPr marL="742950" lvl="1" indent="-285750">
              <a:buFont typeface="Arial" charset="0"/>
              <a:buChar char="•"/>
            </a:pPr>
            <a:r>
              <a:rPr lang="en-US" dirty="0" smtClean="0">
                <a:solidFill>
                  <a:schemeClr val="accent1">
                    <a:lumMod val="50000"/>
                  </a:schemeClr>
                </a:solidFill>
                <a:ea typeface="Century Gothic" charset="0"/>
                <a:cs typeface="Century Gothic" charset="0"/>
              </a:rPr>
              <a:t>so do the majority of other people sitting the exam</a:t>
            </a:r>
          </a:p>
          <a:p>
            <a:pPr marL="742950" lvl="1" indent="-285750">
              <a:buFont typeface="Arial" charset="0"/>
              <a:buChar char="•"/>
            </a:pPr>
            <a:endParaRPr lang="en-US" dirty="0" smtClean="0">
              <a:solidFill>
                <a:schemeClr val="accent1">
                  <a:lumMod val="50000"/>
                </a:schemeClr>
              </a:solidFill>
              <a:ea typeface="Century Gothic" charset="0"/>
              <a:cs typeface="Century Gothic" charset="0"/>
            </a:endParaRPr>
          </a:p>
          <a:p>
            <a:pPr marL="285750" indent="-285750">
              <a:buFont typeface="Arial" charset="0"/>
              <a:buChar char="•"/>
            </a:pPr>
            <a:r>
              <a:rPr lang="en-US" dirty="0" smtClean="0">
                <a:solidFill>
                  <a:schemeClr val="accent1">
                    <a:lumMod val="50000"/>
                  </a:schemeClr>
                </a:solidFill>
                <a:ea typeface="Century Gothic" charset="0"/>
                <a:cs typeface="Century Gothic" charset="0"/>
              </a:rPr>
              <a:t>You don</a:t>
            </a:r>
            <a:r>
              <a:rPr lang="fr-FR" dirty="0" smtClean="0">
                <a:solidFill>
                  <a:schemeClr val="accent1">
                    <a:lumMod val="50000"/>
                  </a:schemeClr>
                </a:solidFill>
                <a:ea typeface="Century Gothic" charset="0"/>
                <a:cs typeface="Century Gothic" charset="0"/>
              </a:rPr>
              <a:t>’</a:t>
            </a:r>
            <a:r>
              <a:rPr lang="en-US" dirty="0" smtClean="0">
                <a:solidFill>
                  <a:schemeClr val="accent1">
                    <a:lumMod val="50000"/>
                  </a:schemeClr>
                </a:solidFill>
                <a:ea typeface="Century Gothic" charset="0"/>
                <a:cs typeface="Century Gothic" charset="0"/>
              </a:rPr>
              <a:t>t have to get a high percentage of answers right to get a good score</a:t>
            </a:r>
          </a:p>
          <a:p>
            <a:pPr marL="285750" indent="-285750">
              <a:buFont typeface="Arial" charset="0"/>
              <a:buChar char="•"/>
            </a:pPr>
            <a:endParaRPr lang="en-US" dirty="0" smtClean="0">
              <a:solidFill>
                <a:schemeClr val="accent1">
                  <a:lumMod val="50000"/>
                </a:schemeClr>
              </a:solidFill>
              <a:ea typeface="Century Gothic" charset="0"/>
              <a:cs typeface="Century Gothic" charset="0"/>
            </a:endParaRPr>
          </a:p>
          <a:p>
            <a:pPr marL="285750" indent="-285750">
              <a:buFont typeface="Arial" charset="0"/>
              <a:buChar char="•"/>
            </a:pPr>
            <a:r>
              <a:rPr lang="en-US" dirty="0" smtClean="0">
                <a:solidFill>
                  <a:schemeClr val="accent1">
                    <a:lumMod val="50000"/>
                  </a:schemeClr>
                </a:solidFill>
                <a:ea typeface="Century Gothic" charset="0"/>
                <a:cs typeface="Century Gothic" charset="0"/>
              </a:rPr>
              <a:t>The exam is multiple choice so even if you guess there’s a 25/20% chance you will still get the question right</a:t>
            </a:r>
          </a:p>
          <a:p>
            <a:pPr marL="285750" indent="-285750">
              <a:buFont typeface="Arial" charset="0"/>
              <a:buChar char="•"/>
            </a:pPr>
            <a:r>
              <a:rPr lang="en-US" dirty="0" smtClean="0">
                <a:solidFill>
                  <a:schemeClr val="accent1">
                    <a:lumMod val="50000"/>
                  </a:schemeClr>
                </a:solidFill>
                <a:ea typeface="Century Gothic" charset="0"/>
                <a:cs typeface="Century Gothic" charset="0"/>
              </a:rPr>
              <a:t>And, even if you feel like you</a:t>
            </a:r>
            <a:r>
              <a:rPr lang="fr-FR" dirty="0" smtClean="0">
                <a:solidFill>
                  <a:schemeClr val="accent1">
                    <a:lumMod val="50000"/>
                  </a:schemeClr>
                </a:solidFill>
                <a:ea typeface="Century Gothic" charset="0"/>
                <a:cs typeface="Century Gothic" charset="0"/>
              </a:rPr>
              <a:t>’</a:t>
            </a:r>
            <a:r>
              <a:rPr lang="en-US" dirty="0" smtClean="0">
                <a:solidFill>
                  <a:schemeClr val="accent1">
                    <a:lumMod val="50000"/>
                  </a:schemeClr>
                </a:solidFill>
                <a:ea typeface="Century Gothic" charset="0"/>
                <a:cs typeface="Century Gothic" charset="0"/>
              </a:rPr>
              <a:t>ve guessed the majority of the answers, just from practicing, there’s a good chance you’ll still do well </a:t>
            </a:r>
          </a:p>
          <a:p>
            <a:pPr marL="285750" indent="-285750">
              <a:buFont typeface="Arial" charset="0"/>
              <a:buChar char="•"/>
            </a:pPr>
            <a:endParaRPr lang="en-US" dirty="0" smtClean="0">
              <a:solidFill>
                <a:schemeClr val="accent1">
                  <a:lumMod val="50000"/>
                </a:schemeClr>
              </a:solidFill>
              <a:ea typeface="Century Gothic" charset="0"/>
              <a:cs typeface="Century Gothic" charset="0"/>
            </a:endParaRPr>
          </a:p>
          <a:p>
            <a:pPr marL="285750" indent="-285750">
              <a:buFont typeface="Arial" charset="0"/>
              <a:buChar char="•"/>
            </a:pPr>
            <a:r>
              <a:rPr lang="en-US" dirty="0" smtClean="0">
                <a:solidFill>
                  <a:schemeClr val="accent1">
                    <a:lumMod val="50000"/>
                  </a:schemeClr>
                </a:solidFill>
                <a:ea typeface="Century Gothic" charset="0"/>
                <a:cs typeface="Century Gothic" charset="0"/>
              </a:rPr>
              <a:t>You don</a:t>
            </a:r>
            <a:r>
              <a:rPr lang="fr-FR" dirty="0" smtClean="0">
                <a:solidFill>
                  <a:schemeClr val="accent1">
                    <a:lumMod val="50000"/>
                  </a:schemeClr>
                </a:solidFill>
                <a:ea typeface="Century Gothic" charset="0"/>
                <a:cs typeface="Century Gothic" charset="0"/>
              </a:rPr>
              <a:t>’</a:t>
            </a:r>
            <a:r>
              <a:rPr lang="en-US" dirty="0" smtClean="0">
                <a:solidFill>
                  <a:schemeClr val="accent1">
                    <a:lumMod val="50000"/>
                  </a:schemeClr>
                </a:solidFill>
                <a:ea typeface="Century Gothic" charset="0"/>
                <a:cs typeface="Century Gothic" charset="0"/>
              </a:rPr>
              <a:t>t need to get the highest UCAT score, you just need to get enough to apply to the universities you want to go to</a:t>
            </a:r>
          </a:p>
          <a:p>
            <a:pPr marL="285750" indent="-285750">
              <a:buFont typeface="Arial" charset="0"/>
              <a:buChar char="•"/>
            </a:pPr>
            <a:r>
              <a:rPr lang="en-US" dirty="0" smtClean="0">
                <a:solidFill>
                  <a:schemeClr val="accent1">
                    <a:lumMod val="50000"/>
                  </a:schemeClr>
                </a:solidFill>
                <a:ea typeface="Century Gothic" charset="0"/>
                <a:cs typeface="Century Gothic" charset="0"/>
              </a:rPr>
              <a:t>The UKCAT is just one part of your application</a:t>
            </a:r>
          </a:p>
          <a:p>
            <a:pPr marL="285750" indent="-285750">
              <a:buFont typeface="Arial" charset="0"/>
              <a:buChar char="•"/>
            </a:pPr>
            <a:endParaRPr lang="en-US" dirty="0" smtClean="0">
              <a:solidFill>
                <a:schemeClr val="accent1">
                  <a:lumMod val="50000"/>
                </a:schemeClr>
              </a:solidFill>
              <a:ea typeface="Century Gothic" charset="0"/>
              <a:cs typeface="Century Gothic" charset="0"/>
            </a:endParaRPr>
          </a:p>
          <a:p>
            <a:pPr marL="285750" indent="-285750">
              <a:buFont typeface="Arial" charset="0"/>
              <a:buChar char="•"/>
            </a:pPr>
            <a:endParaRPr lang="en-US" dirty="0">
              <a:solidFill>
                <a:schemeClr val="accent1">
                  <a:lumMod val="50000"/>
                </a:schemeClr>
              </a:solidFill>
              <a:ea typeface="Century Gothic" charset="0"/>
              <a:cs typeface="Century Gothic" charset="0"/>
            </a:endParaRPr>
          </a:p>
        </p:txBody>
      </p:sp>
    </p:spTree>
    <p:extLst>
      <p:ext uri="{BB962C8B-B14F-4D97-AF65-F5344CB8AC3E}">
        <p14:creationId xmlns:p14="http://schemas.microsoft.com/office/powerpoint/2010/main" val="62545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804" y="-329775"/>
            <a:ext cx="9615871" cy="8002191"/>
          </a:xfrm>
          <a:prstGeom prst="rect">
            <a:avLst/>
          </a:prstGeom>
          <a:noFill/>
        </p:spPr>
        <p:txBody>
          <a:bodyPr wrap="square" rtlCol="0">
            <a:spAutoFit/>
          </a:bodyPr>
          <a:lstStyle/>
          <a:p>
            <a:pPr algn="ctr"/>
            <a:endParaRPr lang="en-US" sz="2800" u="sng" dirty="0" smtClean="0">
              <a:latin typeface="Century Gothic" charset="0"/>
              <a:ea typeface="Century Gothic" charset="0"/>
              <a:cs typeface="Century Gothic" charset="0"/>
            </a:endParaRPr>
          </a:p>
          <a:p>
            <a:pPr algn="ctr"/>
            <a:r>
              <a:rPr lang="en-US" sz="3600" b="1" u="sng" dirty="0" smtClean="0">
                <a:solidFill>
                  <a:schemeClr val="accent1">
                    <a:lumMod val="50000"/>
                  </a:schemeClr>
                </a:solidFill>
                <a:ea typeface="Century Gothic" charset="0"/>
                <a:cs typeface="Century Gothic" charset="0"/>
              </a:rPr>
              <a:t>Overall Advice </a:t>
            </a:r>
            <a:endParaRPr lang="en-US" dirty="0" smtClean="0">
              <a:solidFill>
                <a:schemeClr val="accent1">
                  <a:lumMod val="50000"/>
                </a:schemeClr>
              </a:solidFill>
              <a:ea typeface="Century Gothic" charset="0"/>
              <a:cs typeface="Century Gothic" charset="0"/>
            </a:endParaRPr>
          </a:p>
          <a:p>
            <a:pPr marL="285750" indent="-285750">
              <a:buFont typeface="Arial" charset="0"/>
              <a:buChar char="•"/>
            </a:pPr>
            <a:endParaRPr lang="en-US" dirty="0" smtClean="0">
              <a:solidFill>
                <a:schemeClr val="accent1">
                  <a:lumMod val="50000"/>
                </a:schemeClr>
              </a:solidFill>
              <a:ea typeface="Century Gothic" charset="0"/>
              <a:cs typeface="Century Gothic" charset="0"/>
            </a:endParaRPr>
          </a:p>
          <a:p>
            <a:pPr marL="285750" indent="-285750">
              <a:buFont typeface="Arial" charset="0"/>
              <a:buChar char="•"/>
            </a:pPr>
            <a:r>
              <a:rPr lang="en-US" dirty="0" smtClean="0">
                <a:solidFill>
                  <a:schemeClr val="accent1">
                    <a:lumMod val="50000"/>
                  </a:schemeClr>
                </a:solidFill>
                <a:ea typeface="Century Gothic" charset="0"/>
                <a:cs typeface="Century Gothic" charset="0"/>
              </a:rPr>
              <a:t>This exam is not about accuracy, its about making quick decisions - don</a:t>
            </a:r>
            <a:r>
              <a:rPr lang="fr-FR" dirty="0" smtClean="0">
                <a:solidFill>
                  <a:schemeClr val="accent1">
                    <a:lumMod val="50000"/>
                  </a:schemeClr>
                </a:solidFill>
                <a:ea typeface="Century Gothic" charset="0"/>
                <a:cs typeface="Century Gothic" charset="0"/>
              </a:rPr>
              <a:t>’</a:t>
            </a:r>
            <a:r>
              <a:rPr lang="en-US" dirty="0" smtClean="0">
                <a:solidFill>
                  <a:schemeClr val="accent1">
                    <a:lumMod val="50000"/>
                  </a:schemeClr>
                </a:solidFill>
                <a:ea typeface="Century Gothic" charset="0"/>
                <a:cs typeface="Century Gothic" charset="0"/>
              </a:rPr>
              <a:t>t double check answers unless you have left over time at the end</a:t>
            </a:r>
          </a:p>
          <a:p>
            <a:pPr marL="285750" indent="-285750">
              <a:buFont typeface="Arial" charset="0"/>
              <a:buChar char="•"/>
            </a:pPr>
            <a:r>
              <a:rPr lang="en-US" dirty="0">
                <a:solidFill>
                  <a:schemeClr val="accent1">
                    <a:lumMod val="50000"/>
                  </a:schemeClr>
                </a:solidFill>
                <a:ea typeface="Century Gothic" charset="0"/>
                <a:cs typeface="Century Gothic" charset="0"/>
              </a:rPr>
              <a:t>All questions easy/hard give you the same amount of marks </a:t>
            </a:r>
          </a:p>
          <a:p>
            <a:pPr marL="285750" indent="-285750">
              <a:buFont typeface="Arial" charset="0"/>
              <a:buChar char="•"/>
            </a:pPr>
            <a:r>
              <a:rPr lang="en-US" dirty="0" smtClean="0">
                <a:solidFill>
                  <a:schemeClr val="accent1">
                    <a:lumMod val="50000"/>
                  </a:schemeClr>
                </a:solidFill>
                <a:ea typeface="Century Gothic" charset="0"/>
                <a:cs typeface="Century Gothic" charset="0"/>
              </a:rPr>
              <a:t>If a question is taking even just a little bit longer, or it seems like one that will require more time, guess - flag - move on</a:t>
            </a:r>
          </a:p>
          <a:p>
            <a:pPr marL="285750" indent="-285750">
              <a:buFont typeface="Arial" charset="0"/>
              <a:buChar char="•"/>
            </a:pPr>
            <a:endParaRPr lang="en-US" dirty="0" smtClean="0">
              <a:solidFill>
                <a:schemeClr val="accent1">
                  <a:lumMod val="50000"/>
                </a:schemeClr>
              </a:solidFill>
              <a:ea typeface="Century Gothic" charset="0"/>
              <a:cs typeface="Century Gothic" charset="0"/>
            </a:endParaRPr>
          </a:p>
          <a:p>
            <a:pPr marL="285750" indent="-285750">
              <a:buFont typeface="Arial" charset="0"/>
              <a:buChar char="•"/>
            </a:pPr>
            <a:r>
              <a:rPr lang="en-US" dirty="0" smtClean="0">
                <a:solidFill>
                  <a:schemeClr val="accent1">
                    <a:lumMod val="50000"/>
                  </a:schemeClr>
                </a:solidFill>
                <a:ea typeface="Century Gothic" charset="0"/>
                <a:cs typeface="Century Gothic" charset="0"/>
              </a:rPr>
              <a:t>Find a way that works well for you to keep on top of your timing in the exam </a:t>
            </a:r>
          </a:p>
          <a:p>
            <a:pPr marL="285750" indent="-285750">
              <a:buFont typeface="Arial" charset="0"/>
              <a:buChar char="•"/>
            </a:pPr>
            <a:r>
              <a:rPr lang="en-US" dirty="0" smtClean="0">
                <a:solidFill>
                  <a:schemeClr val="accent1">
                    <a:lumMod val="50000"/>
                  </a:schemeClr>
                </a:solidFill>
                <a:ea typeface="Century Gothic" charset="0"/>
                <a:cs typeface="Century Gothic" charset="0"/>
              </a:rPr>
              <a:t>Practice with a mouse and keyboard</a:t>
            </a:r>
          </a:p>
          <a:p>
            <a:pPr marL="285750" indent="-285750">
              <a:buFont typeface="Arial" charset="0"/>
              <a:buChar char="•"/>
            </a:pPr>
            <a:r>
              <a:rPr lang="en-US" dirty="0" smtClean="0">
                <a:solidFill>
                  <a:schemeClr val="accent1">
                    <a:lumMod val="50000"/>
                  </a:schemeClr>
                </a:solidFill>
                <a:ea typeface="Century Gothic" charset="0"/>
                <a:cs typeface="Century Gothic" charset="0"/>
              </a:rPr>
              <a:t>Only use the on screen calculator </a:t>
            </a:r>
          </a:p>
          <a:p>
            <a:pPr marL="285750" indent="-285750">
              <a:buFont typeface="Arial" charset="0"/>
              <a:buChar char="•"/>
            </a:pPr>
            <a:r>
              <a:rPr lang="en-US" dirty="0" smtClean="0">
                <a:solidFill>
                  <a:schemeClr val="accent1">
                    <a:lumMod val="50000"/>
                  </a:schemeClr>
                </a:solidFill>
                <a:ea typeface="Century Gothic" charset="0"/>
                <a:cs typeface="Century Gothic" charset="0"/>
              </a:rPr>
              <a:t>Some people prefer to use keyboard shortcuts instead of the mouse</a:t>
            </a:r>
          </a:p>
          <a:p>
            <a:pPr marL="285750" indent="-285750">
              <a:buFont typeface="Arial" charset="0"/>
              <a:buChar char="•"/>
            </a:pPr>
            <a:endParaRPr lang="en-US" dirty="0">
              <a:solidFill>
                <a:schemeClr val="accent1">
                  <a:lumMod val="50000"/>
                </a:schemeClr>
              </a:solidFill>
              <a:ea typeface="Century Gothic" charset="0"/>
              <a:cs typeface="Century Gothic" charset="0"/>
            </a:endParaRPr>
          </a:p>
          <a:p>
            <a:pPr marL="285750" indent="-285750">
              <a:buFont typeface="Arial" charset="0"/>
              <a:buChar char="•"/>
            </a:pPr>
            <a:r>
              <a:rPr lang="en-US" dirty="0" smtClean="0">
                <a:solidFill>
                  <a:schemeClr val="accent1">
                    <a:lumMod val="50000"/>
                  </a:schemeClr>
                </a:solidFill>
                <a:ea typeface="Century Gothic" charset="0"/>
                <a:cs typeface="Century Gothic" charset="0"/>
              </a:rPr>
              <a:t>Don’t do loads of practice the night before and the morning of your exam, it will just stress you out</a:t>
            </a:r>
          </a:p>
          <a:p>
            <a:pPr marL="285750" indent="-285750">
              <a:buFont typeface="Arial" charset="0"/>
              <a:buChar char="•"/>
            </a:pPr>
            <a:r>
              <a:rPr lang="en-US" dirty="0" smtClean="0">
                <a:solidFill>
                  <a:schemeClr val="accent1">
                    <a:lumMod val="50000"/>
                  </a:schemeClr>
                </a:solidFill>
                <a:ea typeface="Century Gothic" charset="0"/>
                <a:cs typeface="Century Gothic" charset="0"/>
              </a:rPr>
              <a:t>Just do a few questions from each section to get your brain in the UKCAT zone and don</a:t>
            </a:r>
            <a:r>
              <a:rPr lang="fr-FR" dirty="0" smtClean="0">
                <a:solidFill>
                  <a:schemeClr val="accent1">
                    <a:lumMod val="50000"/>
                  </a:schemeClr>
                </a:solidFill>
                <a:ea typeface="Century Gothic" charset="0"/>
                <a:cs typeface="Century Gothic" charset="0"/>
              </a:rPr>
              <a:t>’</a:t>
            </a:r>
            <a:r>
              <a:rPr lang="en-US" dirty="0" smtClean="0">
                <a:solidFill>
                  <a:schemeClr val="accent1">
                    <a:lumMod val="50000"/>
                  </a:schemeClr>
                </a:solidFill>
                <a:ea typeface="Century Gothic" charset="0"/>
                <a:cs typeface="Century Gothic" charset="0"/>
              </a:rPr>
              <a:t>t worry about your results</a:t>
            </a:r>
          </a:p>
          <a:p>
            <a:pPr marL="285750" indent="-285750">
              <a:buFont typeface="Arial" charset="0"/>
              <a:buChar char="•"/>
            </a:pPr>
            <a:r>
              <a:rPr lang="en-US" dirty="0" smtClean="0">
                <a:solidFill>
                  <a:schemeClr val="accent1">
                    <a:lumMod val="50000"/>
                  </a:schemeClr>
                </a:solidFill>
                <a:ea typeface="Century Gothic" charset="0"/>
                <a:cs typeface="Century Gothic" charset="0"/>
              </a:rPr>
              <a:t>You can play brain training games that improve speed on the morning of your exam to warm up your brain</a:t>
            </a:r>
          </a:p>
          <a:p>
            <a:r>
              <a:rPr lang="en-US" dirty="0" smtClean="0">
                <a:solidFill>
                  <a:schemeClr val="accent1">
                    <a:lumMod val="50000"/>
                  </a:schemeClr>
                </a:solidFill>
                <a:ea typeface="Century Gothic" charset="0"/>
                <a:cs typeface="Century Gothic" charset="0"/>
              </a:rPr>
              <a:t>On the day:</a:t>
            </a:r>
          </a:p>
          <a:p>
            <a:pPr marL="285750" indent="-285750">
              <a:buFont typeface="Arial" charset="0"/>
              <a:buChar char="•"/>
            </a:pPr>
            <a:r>
              <a:rPr lang="en-US" dirty="0" smtClean="0">
                <a:solidFill>
                  <a:schemeClr val="accent1">
                    <a:lumMod val="50000"/>
                  </a:schemeClr>
                </a:solidFill>
                <a:ea typeface="Century Gothic" charset="0"/>
                <a:cs typeface="Century Gothic" charset="0"/>
              </a:rPr>
              <a:t>Make sure you have all your documents with you (booking confirmation and ID) </a:t>
            </a:r>
          </a:p>
          <a:p>
            <a:pPr marL="285750" indent="-285750">
              <a:buFont typeface="Arial" charset="0"/>
              <a:buChar char="•"/>
            </a:pPr>
            <a:r>
              <a:rPr lang="en-US" dirty="0" smtClean="0">
                <a:solidFill>
                  <a:schemeClr val="accent1">
                    <a:lumMod val="50000"/>
                  </a:schemeClr>
                </a:solidFill>
                <a:ea typeface="Century Gothic" charset="0"/>
                <a:cs typeface="Century Gothic" charset="0"/>
              </a:rPr>
              <a:t>Arrive  early </a:t>
            </a:r>
          </a:p>
          <a:p>
            <a:pPr marL="285750" indent="-285750">
              <a:buFont typeface="Arial" charset="0"/>
              <a:buChar char="•"/>
            </a:pPr>
            <a:r>
              <a:rPr lang="en-US" dirty="0" smtClean="0">
                <a:solidFill>
                  <a:schemeClr val="accent1">
                    <a:lumMod val="50000"/>
                  </a:schemeClr>
                </a:solidFill>
                <a:ea typeface="Century Gothic" charset="0"/>
                <a:cs typeface="Century Gothic" charset="0"/>
              </a:rPr>
              <a:t>Go to the toilet before – you don</a:t>
            </a:r>
            <a:r>
              <a:rPr lang="fr-FR" dirty="0" smtClean="0">
                <a:solidFill>
                  <a:schemeClr val="accent1">
                    <a:lumMod val="50000"/>
                  </a:schemeClr>
                </a:solidFill>
                <a:ea typeface="Century Gothic" charset="0"/>
                <a:cs typeface="Century Gothic" charset="0"/>
              </a:rPr>
              <a:t>’</a:t>
            </a:r>
            <a:r>
              <a:rPr lang="en-US" dirty="0" smtClean="0">
                <a:solidFill>
                  <a:schemeClr val="accent1">
                    <a:lumMod val="50000"/>
                  </a:schemeClr>
                </a:solidFill>
                <a:ea typeface="Century Gothic" charset="0"/>
                <a:cs typeface="Century Gothic" charset="0"/>
              </a:rPr>
              <a:t>t want to lose time during your exam</a:t>
            </a:r>
          </a:p>
          <a:p>
            <a:pPr marL="285750" indent="-285750">
              <a:buFont typeface="Arial" charset="0"/>
              <a:buChar char="•"/>
            </a:pPr>
            <a:endParaRPr lang="en-US" dirty="0" smtClean="0">
              <a:solidFill>
                <a:schemeClr val="accent1">
                  <a:lumMod val="50000"/>
                </a:schemeClr>
              </a:solidFill>
              <a:ea typeface="Century Gothic" charset="0"/>
              <a:cs typeface="Century Gothic" charset="0"/>
            </a:endParaRPr>
          </a:p>
          <a:p>
            <a:pPr marL="285750" indent="-285750">
              <a:buFont typeface="Arial" charset="0"/>
              <a:buChar char="•"/>
            </a:pPr>
            <a:endParaRPr lang="en-US" dirty="0" smtClean="0">
              <a:solidFill>
                <a:schemeClr val="accent1">
                  <a:lumMod val="50000"/>
                </a:schemeClr>
              </a:solidFill>
              <a:ea typeface="Century Gothic" charset="0"/>
              <a:cs typeface="Century Gothic" charset="0"/>
            </a:endParaRPr>
          </a:p>
          <a:p>
            <a:pPr marL="285750" indent="-285750">
              <a:buFont typeface="Arial" charset="0"/>
              <a:buChar char="•"/>
            </a:pPr>
            <a:endParaRPr lang="en-US" dirty="0">
              <a:solidFill>
                <a:schemeClr val="accent1">
                  <a:lumMod val="50000"/>
                </a:schemeClr>
              </a:solidFill>
              <a:ea typeface="Century Gothic" charset="0"/>
              <a:cs typeface="Century Gothic" charset="0"/>
            </a:endParaRPr>
          </a:p>
        </p:txBody>
      </p:sp>
    </p:spTree>
    <p:extLst>
      <p:ext uri="{BB962C8B-B14F-4D97-AF65-F5344CB8AC3E}">
        <p14:creationId xmlns:p14="http://schemas.microsoft.com/office/powerpoint/2010/main" val="698965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8" y="-235131"/>
            <a:ext cx="9133777" cy="5139869"/>
          </a:xfrm>
          <a:prstGeom prst="rect">
            <a:avLst/>
          </a:prstGeom>
          <a:noFill/>
        </p:spPr>
        <p:txBody>
          <a:bodyPr wrap="square" rtlCol="0">
            <a:spAutoFit/>
          </a:bodyPr>
          <a:lstStyle/>
          <a:p>
            <a:pPr algn="ctr"/>
            <a:endParaRPr lang="en-US" sz="2800" u="sng" dirty="0" smtClean="0">
              <a:latin typeface="Century Gothic" charset="0"/>
              <a:ea typeface="Century Gothic" charset="0"/>
              <a:cs typeface="Century Gothic" charset="0"/>
            </a:endParaRPr>
          </a:p>
          <a:p>
            <a:pPr algn="ctr"/>
            <a:r>
              <a:rPr lang="en-US" sz="3600" b="1" u="sng" dirty="0" smtClean="0">
                <a:solidFill>
                  <a:schemeClr val="accent1">
                    <a:lumMod val="50000"/>
                  </a:schemeClr>
                </a:solidFill>
                <a:ea typeface="Century Gothic" charset="0"/>
                <a:cs typeface="Century Gothic" charset="0"/>
              </a:rPr>
              <a:t>Resources</a:t>
            </a:r>
          </a:p>
          <a:p>
            <a:pPr marL="285750" indent="-285750">
              <a:buFont typeface="Arial" charset="0"/>
              <a:buChar char="•"/>
            </a:pPr>
            <a:endParaRPr lang="en-US" dirty="0">
              <a:solidFill>
                <a:schemeClr val="accent1">
                  <a:lumMod val="50000"/>
                </a:schemeClr>
              </a:solidFill>
              <a:ea typeface="Century Gothic" charset="0"/>
              <a:cs typeface="Century Gothic" charset="0"/>
            </a:endParaRPr>
          </a:p>
          <a:p>
            <a:pPr marL="285750" indent="-285750">
              <a:buFont typeface="Arial" charset="0"/>
              <a:buChar char="•"/>
            </a:pPr>
            <a:endParaRPr lang="en-US" dirty="0" smtClean="0">
              <a:solidFill>
                <a:schemeClr val="accent1">
                  <a:lumMod val="50000"/>
                </a:schemeClr>
              </a:solidFill>
              <a:ea typeface="Century Gothic" charset="0"/>
              <a:cs typeface="Century Gothic" charset="0"/>
            </a:endParaRPr>
          </a:p>
          <a:p>
            <a:pPr marL="285750" indent="-285750">
              <a:buFont typeface="Arial" charset="0"/>
              <a:buChar char="•"/>
            </a:pPr>
            <a:r>
              <a:rPr lang="en-US" sz="2400" b="1" dirty="0" smtClean="0">
                <a:solidFill>
                  <a:schemeClr val="accent1">
                    <a:lumMod val="50000"/>
                  </a:schemeClr>
                </a:solidFill>
                <a:ea typeface="Century Gothic" charset="0"/>
                <a:cs typeface="Century Gothic" charset="0"/>
              </a:rPr>
              <a:t>Medify </a:t>
            </a:r>
            <a:r>
              <a:rPr lang="en-US" sz="2400" dirty="0" smtClean="0">
                <a:solidFill>
                  <a:schemeClr val="accent1">
                    <a:lumMod val="50000"/>
                  </a:schemeClr>
                </a:solidFill>
                <a:ea typeface="Century Gothic" charset="0"/>
                <a:cs typeface="Century Gothic" charset="0"/>
              </a:rPr>
              <a:t>- £</a:t>
            </a:r>
            <a:endParaRPr lang="en-US" sz="2400" dirty="0" smtClean="0">
              <a:solidFill>
                <a:schemeClr val="accent1">
                  <a:lumMod val="50000"/>
                </a:schemeClr>
              </a:solidFill>
              <a:ea typeface="Century Gothic" charset="0"/>
              <a:cs typeface="Century Gothic" charset="0"/>
            </a:endParaRPr>
          </a:p>
          <a:p>
            <a:pPr marL="285750" indent="-285750">
              <a:buFont typeface="Arial" charset="0"/>
              <a:buChar char="•"/>
            </a:pPr>
            <a:r>
              <a:rPr lang="en-US" sz="2400" dirty="0" smtClean="0">
                <a:solidFill>
                  <a:schemeClr val="accent1">
                    <a:lumMod val="50000"/>
                  </a:schemeClr>
                </a:solidFill>
                <a:ea typeface="Century Gothic" charset="0"/>
                <a:cs typeface="Century Gothic" charset="0"/>
              </a:rPr>
              <a:t>The Medic Portal </a:t>
            </a:r>
            <a:endParaRPr lang="en-US" sz="2400" dirty="0" smtClean="0">
              <a:solidFill>
                <a:schemeClr val="accent1">
                  <a:lumMod val="50000"/>
                </a:schemeClr>
              </a:solidFill>
              <a:ea typeface="Century Gothic" charset="0"/>
              <a:cs typeface="Century Gothic" charset="0"/>
            </a:endParaRPr>
          </a:p>
          <a:p>
            <a:pPr marL="285750" indent="-285750">
              <a:buFont typeface="Arial" charset="0"/>
              <a:buChar char="•"/>
            </a:pPr>
            <a:endParaRPr lang="en-US" sz="2400" dirty="0" smtClean="0">
              <a:solidFill>
                <a:schemeClr val="accent1">
                  <a:lumMod val="50000"/>
                </a:schemeClr>
              </a:solidFill>
              <a:ea typeface="Century Gothic" charset="0"/>
              <a:cs typeface="Century Gothic" charset="0"/>
            </a:endParaRPr>
          </a:p>
          <a:p>
            <a:pPr marL="285750" indent="-285750">
              <a:buFont typeface="Arial" charset="0"/>
              <a:buChar char="•"/>
            </a:pPr>
            <a:r>
              <a:rPr lang="en-US" sz="2400" dirty="0" smtClean="0">
                <a:solidFill>
                  <a:schemeClr val="accent1">
                    <a:lumMod val="50000"/>
                  </a:schemeClr>
                </a:solidFill>
                <a:ea typeface="Century Gothic" charset="0"/>
                <a:cs typeface="Century Gothic" charset="0"/>
              </a:rPr>
              <a:t>The UKCAT consortium </a:t>
            </a:r>
            <a:endParaRPr lang="en-US" sz="2400" dirty="0" smtClean="0">
              <a:solidFill>
                <a:schemeClr val="accent1">
                  <a:lumMod val="50000"/>
                </a:schemeClr>
              </a:solidFill>
              <a:ea typeface="Century Gothic" charset="0"/>
              <a:cs typeface="Century Gothic" charset="0"/>
            </a:endParaRPr>
          </a:p>
          <a:p>
            <a:pPr marL="285750" indent="-285750">
              <a:buFont typeface="Arial" charset="0"/>
              <a:buChar char="•"/>
            </a:pPr>
            <a:endParaRPr lang="en-US" sz="2400" dirty="0" smtClean="0">
              <a:solidFill>
                <a:schemeClr val="accent1">
                  <a:lumMod val="50000"/>
                </a:schemeClr>
              </a:solidFill>
              <a:ea typeface="Century Gothic" charset="0"/>
              <a:cs typeface="Century Gothic" charset="0"/>
            </a:endParaRPr>
          </a:p>
          <a:p>
            <a:pPr marL="285750" indent="-285750">
              <a:buFont typeface="Arial" charset="0"/>
              <a:buChar char="•"/>
            </a:pPr>
            <a:r>
              <a:rPr lang="en-US" sz="2400" dirty="0" smtClean="0">
                <a:solidFill>
                  <a:schemeClr val="accent1">
                    <a:lumMod val="50000"/>
                  </a:schemeClr>
                </a:solidFill>
                <a:ea typeface="Century Gothic" charset="0"/>
                <a:cs typeface="Century Gothic" charset="0"/>
              </a:rPr>
              <a:t>UKCAT ninja</a:t>
            </a:r>
          </a:p>
          <a:p>
            <a:pPr marL="285750" indent="-285750">
              <a:buFont typeface="Arial" charset="0"/>
              <a:buChar char="•"/>
            </a:pPr>
            <a:r>
              <a:rPr lang="en-US" sz="2400" dirty="0" smtClean="0">
                <a:solidFill>
                  <a:schemeClr val="accent1">
                    <a:lumMod val="50000"/>
                  </a:schemeClr>
                </a:solidFill>
                <a:ea typeface="Century Gothic" charset="0"/>
                <a:cs typeface="Century Gothic" charset="0"/>
              </a:rPr>
              <a:t>UKCAT practice websites</a:t>
            </a:r>
          </a:p>
          <a:p>
            <a:pPr marL="285750" indent="-285750">
              <a:buFont typeface="Arial" charset="0"/>
              <a:buChar char="•"/>
            </a:pPr>
            <a:r>
              <a:rPr lang="en-US" sz="2400" dirty="0" smtClean="0">
                <a:solidFill>
                  <a:schemeClr val="accent1">
                    <a:lumMod val="50000"/>
                  </a:schemeClr>
                </a:solidFill>
                <a:ea typeface="Century Gothic" charset="0"/>
                <a:cs typeface="Century Gothic" charset="0"/>
              </a:rPr>
              <a:t>UKCAT books </a:t>
            </a:r>
          </a:p>
          <a:p>
            <a:pPr marL="285750" indent="-285750">
              <a:buFont typeface="Arial" charset="0"/>
              <a:buChar char="•"/>
            </a:pPr>
            <a:endParaRPr lang="en-US" dirty="0" smtClean="0">
              <a:solidFill>
                <a:schemeClr val="accent1">
                  <a:lumMod val="50000"/>
                </a:schemeClr>
              </a:solidFill>
              <a:ea typeface="Century Gothic" charset="0"/>
              <a:cs typeface="Century Gothic" charset="0"/>
            </a:endParaRPr>
          </a:p>
          <a:p>
            <a:pPr marL="285750" indent="-285750">
              <a:buFont typeface="Arial" charset="0"/>
              <a:buChar char="•"/>
            </a:pPr>
            <a:endParaRPr lang="en-US" dirty="0">
              <a:solidFill>
                <a:schemeClr val="accent1">
                  <a:lumMod val="50000"/>
                </a:schemeClr>
              </a:solidFill>
              <a:ea typeface="Century Gothic" charset="0"/>
              <a:cs typeface="Century Gothic" charset="0"/>
            </a:endParaRPr>
          </a:p>
        </p:txBody>
      </p:sp>
    </p:spTree>
    <p:extLst>
      <p:ext uri="{BB962C8B-B14F-4D97-AF65-F5344CB8AC3E}">
        <p14:creationId xmlns:p14="http://schemas.microsoft.com/office/powerpoint/2010/main" val="194906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9342782" cy="2462213"/>
          </a:xfrm>
          <a:prstGeom prst="rect">
            <a:avLst/>
          </a:prstGeom>
          <a:noFill/>
        </p:spPr>
        <p:txBody>
          <a:bodyPr wrap="square" rtlCol="0">
            <a:spAutoFit/>
          </a:bodyPr>
          <a:lstStyle/>
          <a:p>
            <a:pPr algn="ctr"/>
            <a:endParaRPr lang="en-US" sz="2800" u="sng" dirty="0" smtClean="0">
              <a:latin typeface="Century Gothic" charset="0"/>
              <a:ea typeface="Century Gothic" charset="0"/>
              <a:cs typeface="Century Gothic" charset="0"/>
            </a:endParaRPr>
          </a:p>
          <a:p>
            <a:pPr algn="ctr"/>
            <a:r>
              <a:rPr lang="en-US" sz="3600" b="1" u="sng" dirty="0" smtClean="0">
                <a:solidFill>
                  <a:schemeClr val="accent1">
                    <a:lumMod val="50000"/>
                  </a:schemeClr>
                </a:solidFill>
                <a:ea typeface="Century Gothic" charset="0"/>
                <a:cs typeface="Century Gothic" charset="0"/>
              </a:rPr>
              <a:t>Brain Training Apps</a:t>
            </a:r>
          </a:p>
          <a:p>
            <a:endParaRPr lang="en-US" dirty="0" smtClean="0">
              <a:solidFill>
                <a:srgbClr val="0070C0"/>
              </a:solidFill>
              <a:ea typeface="Century Gothic" charset="0"/>
              <a:cs typeface="Century Gothic" charset="0"/>
            </a:endParaRPr>
          </a:p>
          <a:p>
            <a:endParaRPr lang="en-US" dirty="0" smtClean="0">
              <a:solidFill>
                <a:srgbClr val="0070C0"/>
              </a:solidFill>
              <a:ea typeface="Century Gothic" charset="0"/>
              <a:cs typeface="Century Gothic" charset="0"/>
            </a:endParaRPr>
          </a:p>
          <a:p>
            <a:endParaRPr lang="en-US" dirty="0" smtClean="0">
              <a:solidFill>
                <a:srgbClr val="0070C0"/>
              </a:solidFill>
              <a:ea typeface="Century Gothic" charset="0"/>
              <a:cs typeface="Century Gothic" charset="0"/>
            </a:endParaRPr>
          </a:p>
          <a:p>
            <a:pPr marL="1200150" lvl="2" indent="-285750">
              <a:buFont typeface="Arial" charset="0"/>
              <a:buChar char="•"/>
            </a:pPr>
            <a:endParaRPr lang="en-US" dirty="0">
              <a:solidFill>
                <a:schemeClr val="accent1">
                  <a:lumMod val="50000"/>
                </a:schemeClr>
              </a:solidFill>
              <a:ea typeface="Century Gothic" charset="0"/>
              <a:cs typeface="Century Gothic" charset="0"/>
            </a:endParaRPr>
          </a:p>
          <a:p>
            <a:endParaRPr lang="en-US" dirty="0">
              <a:solidFill>
                <a:schemeClr val="accent1">
                  <a:lumMod val="50000"/>
                </a:schemeClr>
              </a:solidFill>
              <a:ea typeface="Century Gothic" charset="0"/>
              <a:cs typeface="Century Gothic" charset="0"/>
            </a:endParaRPr>
          </a:p>
        </p:txBody>
      </p:sp>
      <p:pic>
        <p:nvPicPr>
          <p:cNvPr id="3" name="Picture 2"/>
          <p:cNvPicPr>
            <a:picLocks noChangeAspect="1"/>
          </p:cNvPicPr>
          <p:nvPr/>
        </p:nvPicPr>
        <p:blipFill>
          <a:blip r:embed="rId2"/>
          <a:stretch>
            <a:fillRect/>
          </a:stretch>
        </p:blipFill>
        <p:spPr>
          <a:xfrm>
            <a:off x="776492" y="1208226"/>
            <a:ext cx="2086390" cy="2086390"/>
          </a:xfrm>
          <a:prstGeom prst="rect">
            <a:avLst/>
          </a:prstGeom>
        </p:spPr>
      </p:pic>
      <p:sp>
        <p:nvSpPr>
          <p:cNvPr id="5" name="TextBox 4"/>
          <p:cNvSpPr txBox="1"/>
          <p:nvPr/>
        </p:nvSpPr>
        <p:spPr>
          <a:xfrm>
            <a:off x="617052" y="3294616"/>
            <a:ext cx="2405269" cy="523220"/>
          </a:xfrm>
          <a:prstGeom prst="rect">
            <a:avLst/>
          </a:prstGeom>
          <a:noFill/>
        </p:spPr>
        <p:txBody>
          <a:bodyPr wrap="square" rtlCol="0">
            <a:spAutoFit/>
          </a:bodyPr>
          <a:lstStyle/>
          <a:p>
            <a:pPr algn="ctr"/>
            <a:r>
              <a:rPr lang="en-US" sz="2800" smtClean="0">
                <a:latin typeface="Calibri" charset="0"/>
                <a:ea typeface="Calibri" charset="0"/>
                <a:cs typeface="Calibri" charset="0"/>
              </a:rPr>
              <a:t>Fit Brains </a:t>
            </a:r>
            <a:endParaRPr lang="en-US" sz="2800" dirty="0">
              <a:latin typeface="Calibri" charset="0"/>
              <a:ea typeface="Calibri" charset="0"/>
              <a:cs typeface="Calibri" charset="0"/>
            </a:endParaRPr>
          </a:p>
        </p:txBody>
      </p:sp>
      <p:sp>
        <p:nvSpPr>
          <p:cNvPr id="6" name="TextBox 5"/>
          <p:cNvSpPr txBox="1"/>
          <p:nvPr/>
        </p:nvSpPr>
        <p:spPr>
          <a:xfrm>
            <a:off x="3468756" y="3294616"/>
            <a:ext cx="2405269" cy="523220"/>
          </a:xfrm>
          <a:prstGeom prst="rect">
            <a:avLst/>
          </a:prstGeom>
          <a:noFill/>
        </p:spPr>
        <p:txBody>
          <a:bodyPr wrap="square" rtlCol="0">
            <a:spAutoFit/>
          </a:bodyPr>
          <a:lstStyle/>
          <a:p>
            <a:pPr algn="ctr"/>
            <a:r>
              <a:rPr lang="en-US" sz="2800" smtClean="0">
                <a:latin typeface="Calibri" charset="0"/>
                <a:ea typeface="Calibri" charset="0"/>
                <a:cs typeface="Calibri" charset="0"/>
              </a:rPr>
              <a:t>Peak</a:t>
            </a:r>
            <a:endParaRPr lang="en-US" sz="2800" dirty="0">
              <a:latin typeface="Calibri" charset="0"/>
              <a:ea typeface="Calibri" charset="0"/>
              <a:cs typeface="Calibri" charset="0"/>
            </a:endParaRPr>
          </a:p>
        </p:txBody>
      </p:sp>
      <p:sp>
        <p:nvSpPr>
          <p:cNvPr id="7" name="TextBox 6"/>
          <p:cNvSpPr txBox="1"/>
          <p:nvPr/>
        </p:nvSpPr>
        <p:spPr>
          <a:xfrm>
            <a:off x="6320460" y="3312512"/>
            <a:ext cx="2405269" cy="523220"/>
          </a:xfrm>
          <a:prstGeom prst="rect">
            <a:avLst/>
          </a:prstGeom>
          <a:noFill/>
        </p:spPr>
        <p:txBody>
          <a:bodyPr wrap="square" rtlCol="0">
            <a:spAutoFit/>
          </a:bodyPr>
          <a:lstStyle/>
          <a:p>
            <a:pPr algn="ctr"/>
            <a:r>
              <a:rPr lang="en-US" sz="2800" smtClean="0">
                <a:latin typeface="Calibri" charset="0"/>
                <a:ea typeface="Calibri" charset="0"/>
                <a:cs typeface="Calibri" charset="0"/>
              </a:rPr>
              <a:t>One Brain</a:t>
            </a:r>
            <a:endParaRPr lang="en-US" sz="2800" dirty="0">
              <a:latin typeface="Calibri" charset="0"/>
              <a:ea typeface="Calibri" charset="0"/>
              <a:cs typeface="Calibri" charset="0"/>
            </a:endParaRPr>
          </a:p>
        </p:txBody>
      </p:sp>
      <p:sp>
        <p:nvSpPr>
          <p:cNvPr id="8" name="TextBox 7"/>
          <p:cNvSpPr txBox="1"/>
          <p:nvPr/>
        </p:nvSpPr>
        <p:spPr>
          <a:xfrm>
            <a:off x="5399435" y="6209316"/>
            <a:ext cx="2405269" cy="523220"/>
          </a:xfrm>
          <a:prstGeom prst="rect">
            <a:avLst/>
          </a:prstGeom>
          <a:noFill/>
        </p:spPr>
        <p:txBody>
          <a:bodyPr wrap="square" rtlCol="0">
            <a:spAutoFit/>
          </a:bodyPr>
          <a:lstStyle/>
          <a:p>
            <a:pPr algn="ctr"/>
            <a:r>
              <a:rPr lang="en-US" sz="2800" dirty="0" err="1">
                <a:latin typeface="Calibri" charset="0"/>
                <a:ea typeface="Calibri" charset="0"/>
                <a:cs typeface="Calibri" charset="0"/>
              </a:rPr>
              <a:t>L</a:t>
            </a:r>
            <a:r>
              <a:rPr lang="en-US" sz="2800" dirty="0" err="1" smtClean="0">
                <a:latin typeface="Calibri" charset="0"/>
                <a:ea typeface="Calibri" charset="0"/>
                <a:cs typeface="Calibri" charset="0"/>
              </a:rPr>
              <a:t>umosity</a:t>
            </a:r>
            <a:endParaRPr lang="en-US" sz="2800" dirty="0">
              <a:latin typeface="Calibri" charset="0"/>
              <a:ea typeface="Calibri" charset="0"/>
              <a:cs typeface="Calibri" charset="0"/>
            </a:endParaRPr>
          </a:p>
        </p:txBody>
      </p:sp>
      <p:pic>
        <p:nvPicPr>
          <p:cNvPr id="10" name="Picture 9"/>
          <p:cNvPicPr>
            <a:picLocks noChangeAspect="1"/>
          </p:cNvPicPr>
          <p:nvPr/>
        </p:nvPicPr>
        <p:blipFill>
          <a:blip r:embed="rId3"/>
          <a:stretch>
            <a:fillRect/>
          </a:stretch>
        </p:blipFill>
        <p:spPr>
          <a:xfrm>
            <a:off x="5632178" y="4191847"/>
            <a:ext cx="1960491" cy="1960491"/>
          </a:xfrm>
          <a:prstGeom prst="rect">
            <a:avLst/>
          </a:prstGeom>
        </p:spPr>
      </p:pic>
      <p:pic>
        <p:nvPicPr>
          <p:cNvPr id="11" name="Picture 10"/>
          <p:cNvPicPr>
            <a:picLocks noChangeAspect="1"/>
          </p:cNvPicPr>
          <p:nvPr/>
        </p:nvPicPr>
        <p:blipFill>
          <a:blip r:embed="rId4"/>
          <a:stretch>
            <a:fillRect/>
          </a:stretch>
        </p:blipFill>
        <p:spPr>
          <a:xfrm>
            <a:off x="3643072" y="1344682"/>
            <a:ext cx="2056635" cy="2056635"/>
          </a:xfrm>
          <a:prstGeom prst="rect">
            <a:avLst/>
          </a:prstGeom>
        </p:spPr>
      </p:pic>
      <p:sp>
        <p:nvSpPr>
          <p:cNvPr id="13" name="TextBox 12"/>
          <p:cNvSpPr txBox="1"/>
          <p:nvPr/>
        </p:nvSpPr>
        <p:spPr>
          <a:xfrm>
            <a:off x="1973748" y="6152338"/>
            <a:ext cx="2405269" cy="523220"/>
          </a:xfrm>
          <a:prstGeom prst="rect">
            <a:avLst/>
          </a:prstGeom>
          <a:noFill/>
        </p:spPr>
        <p:txBody>
          <a:bodyPr wrap="square" rtlCol="0">
            <a:spAutoFit/>
          </a:bodyPr>
          <a:lstStyle/>
          <a:p>
            <a:pPr algn="ctr"/>
            <a:r>
              <a:rPr lang="en-US" sz="2800" dirty="0" smtClean="0">
                <a:latin typeface="Calibri" charset="0"/>
                <a:ea typeface="Calibri" charset="0"/>
                <a:cs typeface="Calibri" charset="0"/>
              </a:rPr>
              <a:t>elevate</a:t>
            </a:r>
            <a:endParaRPr lang="en-US" sz="2800" dirty="0">
              <a:latin typeface="Calibri" charset="0"/>
              <a:ea typeface="Calibri" charset="0"/>
              <a:cs typeface="Calibri" charset="0"/>
            </a:endParaRPr>
          </a:p>
        </p:txBody>
      </p:sp>
      <p:pic>
        <p:nvPicPr>
          <p:cNvPr id="14" name="Picture 13"/>
          <p:cNvPicPr>
            <a:picLocks noChangeAspect="1"/>
          </p:cNvPicPr>
          <p:nvPr/>
        </p:nvPicPr>
        <p:blipFill>
          <a:blip r:embed="rId5"/>
          <a:stretch>
            <a:fillRect/>
          </a:stretch>
        </p:blipFill>
        <p:spPr>
          <a:xfrm>
            <a:off x="6582191" y="1349293"/>
            <a:ext cx="1945997" cy="1945997"/>
          </a:xfrm>
          <a:prstGeom prst="rect">
            <a:avLst/>
          </a:prstGeom>
        </p:spPr>
      </p:pic>
      <p:pic>
        <p:nvPicPr>
          <p:cNvPr id="15" name="Picture 14"/>
          <p:cNvPicPr>
            <a:picLocks noChangeAspect="1"/>
          </p:cNvPicPr>
          <p:nvPr/>
        </p:nvPicPr>
        <p:blipFill>
          <a:blip r:embed="rId6"/>
          <a:stretch>
            <a:fillRect/>
          </a:stretch>
        </p:blipFill>
        <p:spPr>
          <a:xfrm>
            <a:off x="2149807" y="3980106"/>
            <a:ext cx="2229210" cy="2229210"/>
          </a:xfrm>
          <a:prstGeom prst="rect">
            <a:avLst/>
          </a:prstGeom>
        </p:spPr>
      </p:pic>
    </p:spTree>
    <p:extLst>
      <p:ext uri="{BB962C8B-B14F-4D97-AF65-F5344CB8AC3E}">
        <p14:creationId xmlns:p14="http://schemas.microsoft.com/office/powerpoint/2010/main" val="1134520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079" y="155275"/>
            <a:ext cx="12335774" cy="7048083"/>
          </a:xfrm>
          <a:prstGeom prst="rect">
            <a:avLst/>
          </a:prstGeom>
        </p:spPr>
        <p:txBody>
          <a:bodyPr wrap="square">
            <a:spAutoFit/>
          </a:bodyPr>
          <a:lstStyle/>
          <a:p>
            <a:pPr>
              <a:spcAft>
                <a:spcPts val="0"/>
              </a:spcAft>
            </a:pPr>
            <a:r>
              <a:rPr lang="en-US" sz="1400" dirty="0">
                <a:solidFill>
                  <a:srgbClr val="505050"/>
                </a:solidFill>
                <a:latin typeface="Arial" charset="0"/>
                <a:ea typeface="Times New Roman" charset="0"/>
                <a:cs typeface="Times New Roman" charset="0"/>
              </a:rPr>
              <a:t>Other TSR threads</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t>
            </a:r>
            <a:r>
              <a:rPr lang="en-US" sz="1400" dirty="0">
                <a:solidFill>
                  <a:srgbClr val="006DA8"/>
                </a:solidFill>
                <a:latin typeface="Arial" charset="0"/>
                <a:ea typeface="Times New Roman" charset="0"/>
                <a:cs typeface="Times New Roman" charset="0"/>
                <a:hlinkClick r:id="rId2"/>
              </a:rPr>
              <a:t>FAQs for the UKCAT</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t>
            </a:r>
            <a:r>
              <a:rPr lang="en-US" sz="1400" dirty="0">
                <a:solidFill>
                  <a:srgbClr val="006DA8"/>
                </a:solidFill>
                <a:latin typeface="Arial" charset="0"/>
                <a:ea typeface="Times New Roman" charset="0"/>
                <a:cs typeface="Times New Roman" charset="0"/>
                <a:hlinkClick r:id="rId3"/>
              </a:rPr>
              <a:t>Medicine at University</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t>
            </a:r>
            <a:r>
              <a:rPr lang="en-US" sz="1400" dirty="0">
                <a:solidFill>
                  <a:srgbClr val="006DA8"/>
                </a:solidFill>
                <a:latin typeface="Arial" charset="0"/>
                <a:ea typeface="Times New Roman" charset="0"/>
                <a:cs typeface="Times New Roman" charset="0"/>
                <a:hlinkClick r:id="rId4"/>
              </a:rPr>
              <a:t>Where to Study Medicine</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Other sites</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t>
            </a:r>
            <a:r>
              <a:rPr lang="en-US" sz="1400" dirty="0">
                <a:solidFill>
                  <a:srgbClr val="006DA8"/>
                </a:solidFill>
                <a:latin typeface="Arial" charset="0"/>
                <a:ea typeface="Times New Roman" charset="0"/>
                <a:cs typeface="Times New Roman" charset="0"/>
                <a:hlinkClick r:id="rId5"/>
              </a:rPr>
              <a:t>Official UKCAT practice questions</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t>
            </a:r>
            <a:r>
              <a:rPr lang="en-US" sz="1400" dirty="0">
                <a:solidFill>
                  <a:srgbClr val="006DA8"/>
                </a:solidFill>
                <a:latin typeface="Arial" charset="0"/>
                <a:ea typeface="Times New Roman" charset="0"/>
                <a:cs typeface="Times New Roman" charset="0"/>
                <a:hlinkClick r:id="rId6"/>
              </a:rPr>
              <a:t>Speed Reading</a:t>
            </a:r>
            <a:r>
              <a:rPr lang="en-US" sz="1400" dirty="0">
                <a:solidFill>
                  <a:srgbClr val="505050"/>
                </a:solidFill>
                <a:latin typeface="Arial" charset="0"/>
                <a:ea typeface="Times New Roman" charset="0"/>
                <a:cs typeface="Times New Roman" charset="0"/>
              </a:rPr>
              <a:t> </a:t>
            </a:r>
            <a:r>
              <a:rPr lang="en-US" sz="600" dirty="0">
                <a:solidFill>
                  <a:srgbClr val="505050"/>
                </a:solidFill>
                <a:latin typeface="Arial" charset="0"/>
                <a:ea typeface="Times New Roman" charset="0"/>
                <a:cs typeface="Times New Roman" charset="0"/>
              </a:rPr>
              <a:t>(thanks to </a:t>
            </a:r>
            <a:r>
              <a:rPr lang="en-US" sz="600" i="1" dirty="0" err="1">
                <a:solidFill>
                  <a:srgbClr val="505050"/>
                </a:solidFill>
                <a:latin typeface="Arial" charset="0"/>
                <a:ea typeface="Times New Roman" charset="0"/>
                <a:cs typeface="Times New Roman" charset="0"/>
              </a:rPr>
              <a:t>YarrahGoffincher</a:t>
            </a:r>
            <a:r>
              <a:rPr lang="en-US" sz="600" dirty="0">
                <a:solidFill>
                  <a:srgbClr val="505050"/>
                </a:solidFill>
                <a:latin typeface="Arial" charset="0"/>
                <a:ea typeface="Times New Roman" charset="0"/>
                <a:cs typeface="Times New Roman" charset="0"/>
              </a:rPr>
              <a:t> for posting)</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t>
            </a:r>
            <a:r>
              <a:rPr lang="en-US" sz="1400" dirty="0">
                <a:solidFill>
                  <a:srgbClr val="006DA8"/>
                </a:solidFill>
                <a:latin typeface="Arial" charset="0"/>
                <a:ea typeface="Times New Roman" charset="0"/>
                <a:cs typeface="Times New Roman" charset="0"/>
                <a:hlinkClick r:id="rId7"/>
              </a:rPr>
              <a:t>The Good Medical Practice guide from the GMC</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Books and Audio</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t>
            </a:r>
            <a:r>
              <a:rPr lang="en-US" sz="1400" dirty="0">
                <a:solidFill>
                  <a:srgbClr val="006DA8"/>
                </a:solidFill>
                <a:latin typeface="Arial" charset="0"/>
                <a:ea typeface="Times New Roman" charset="0"/>
                <a:cs typeface="Times New Roman" charset="0"/>
                <a:hlinkClick r:id="rId8"/>
              </a:rPr>
              <a:t>Get into Medical School - 600 UKCAT Practice Questions</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t>
            </a:r>
            <a:r>
              <a:rPr lang="en-US" sz="1400" dirty="0">
                <a:solidFill>
                  <a:srgbClr val="006DA8"/>
                </a:solidFill>
                <a:latin typeface="Arial" charset="0"/>
                <a:ea typeface="Times New Roman" charset="0"/>
                <a:cs typeface="Times New Roman" charset="0"/>
                <a:hlinkClick r:id="rId9"/>
              </a:rPr>
              <a:t>Succeeding in the 2008 UK Clinical Aptitude Test</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t>
            </a:r>
            <a:r>
              <a:rPr lang="en-US" sz="1400" dirty="0">
                <a:solidFill>
                  <a:srgbClr val="006DA8"/>
                </a:solidFill>
                <a:latin typeface="Arial" charset="0"/>
                <a:ea typeface="Times New Roman" charset="0"/>
                <a:cs typeface="Times New Roman" charset="0"/>
                <a:hlinkClick r:id="rId10"/>
              </a:rPr>
              <a:t>Passing the UK Clinical Aptitude Test and BMAT</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t>
            </a:r>
            <a:r>
              <a:rPr lang="en-US" sz="1400" dirty="0">
                <a:solidFill>
                  <a:srgbClr val="006DA8"/>
                </a:solidFill>
                <a:latin typeface="Arial" charset="0"/>
                <a:ea typeface="Times New Roman" charset="0"/>
                <a:cs typeface="Times New Roman" charset="0"/>
                <a:hlinkClick r:id="rId11"/>
              </a:rPr>
              <a:t>Medical School Interviews</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t>
            </a:r>
            <a:r>
              <a:rPr lang="en-US" sz="1400" dirty="0">
                <a:solidFill>
                  <a:srgbClr val="006DA8"/>
                </a:solidFill>
                <a:latin typeface="Arial" charset="0"/>
                <a:ea typeface="Times New Roman" charset="0"/>
                <a:cs typeface="Times New Roman" charset="0"/>
                <a:hlinkClick r:id="rId12"/>
              </a:rPr>
              <a:t>Getting into Medical School, 2008 entry</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t>
            </a:r>
            <a:r>
              <a:rPr lang="en-US" sz="1400" dirty="0">
                <a:solidFill>
                  <a:srgbClr val="006DA8"/>
                </a:solidFill>
                <a:latin typeface="Arial" charset="0"/>
                <a:ea typeface="Times New Roman" charset="0"/>
                <a:cs typeface="Times New Roman" charset="0"/>
                <a:hlinkClick r:id="rId13"/>
              </a:rPr>
              <a:t>How to Pass the UKCAT, 2009 Ed</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505050"/>
                </a:solidFill>
                <a:latin typeface="Arial" charset="0"/>
                <a:ea typeface="Times New Roman" charset="0"/>
                <a:cs typeface="Times New Roman" charset="0"/>
              </a:rPr>
              <a:t>• </a:t>
            </a:r>
            <a:r>
              <a:rPr lang="en-US" sz="1400" dirty="0">
                <a:solidFill>
                  <a:srgbClr val="006DA8"/>
                </a:solidFill>
                <a:latin typeface="Arial" charset="0"/>
                <a:ea typeface="Times New Roman" charset="0"/>
                <a:cs typeface="Times New Roman" charset="0"/>
                <a:hlinkClick r:id="rId14"/>
              </a:rPr>
              <a:t>An audio introduction to the UKCAT by Dr Mark Parkinson</a:t>
            </a:r>
            <a:r>
              <a:rPr lang="en-US" sz="1400" dirty="0">
                <a:solidFill>
                  <a:srgbClr val="505050"/>
                </a:solidFill>
                <a:latin typeface="Arial" charset="0"/>
                <a:ea typeface="Times New Roman" charset="0"/>
                <a:cs typeface="Times New Roman" charset="0"/>
              </a:rPr>
              <a:t> (mp3)</a:t>
            </a:r>
            <a:endParaRPr lang="en-US" dirty="0">
              <a:latin typeface="Calibri" charset="0"/>
              <a:ea typeface="Calibri" charset="0"/>
              <a:cs typeface="Times New Roman" charset="0"/>
            </a:endParaRPr>
          </a:p>
          <a:p>
            <a:pPr>
              <a:spcAft>
                <a:spcPts val="0"/>
              </a:spcAft>
            </a:pPr>
            <a:r>
              <a:rPr lang="en-GB" dirty="0">
                <a:latin typeface="Calibri" charset="0"/>
                <a:ea typeface="Calibri" charset="0"/>
                <a:cs typeface="Times New Roman" charset="0"/>
              </a:rPr>
              <a:t> </a:t>
            </a:r>
            <a:endParaRPr lang="en-US" dirty="0">
              <a:latin typeface="Calibri" charset="0"/>
              <a:ea typeface="Calibri" charset="0"/>
              <a:cs typeface="Times New Roman" charset="0"/>
            </a:endParaRPr>
          </a:p>
          <a:p>
            <a:pPr>
              <a:spcAft>
                <a:spcPts val="0"/>
              </a:spcAft>
            </a:pPr>
            <a:r>
              <a:rPr lang="en-GB" dirty="0">
                <a:latin typeface="Calibri" charset="0"/>
                <a:ea typeface="Calibri" charset="0"/>
                <a:cs typeface="Times New Roman" charset="0"/>
              </a:rPr>
              <a:t> </a:t>
            </a:r>
            <a:endParaRPr lang="en-US" dirty="0">
              <a:latin typeface="Calibri" charset="0"/>
              <a:ea typeface="Calibri" charset="0"/>
              <a:cs typeface="Times New Roman" charset="0"/>
            </a:endParaRPr>
          </a:p>
          <a:p>
            <a:pPr>
              <a:spcAft>
                <a:spcPts val="0"/>
              </a:spcAft>
            </a:pPr>
            <a:r>
              <a:rPr lang="en-US" sz="1400" dirty="0">
                <a:solidFill>
                  <a:srgbClr val="006DA8"/>
                </a:solidFill>
                <a:latin typeface="Arial" charset="0"/>
                <a:ea typeface="Times New Roman" charset="0"/>
                <a:cs typeface="Times New Roman" charset="0"/>
                <a:hlinkClick r:id="rId15"/>
              </a:rPr>
              <a:t>http://www.scribd.com/doc/57993809/Ukcat-Practice-Test</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006DA8"/>
                </a:solidFill>
                <a:latin typeface="Arial" charset="0"/>
                <a:ea typeface="Times New Roman" charset="0"/>
                <a:cs typeface="Times New Roman" charset="0"/>
                <a:hlinkClick r:id="rId16"/>
              </a:rPr>
              <a:t>http://www.profilingforsuccess.com/kogan-page/</a:t>
            </a:r>
            <a:r>
              <a:rPr lang="en-US" sz="1400" dirty="0">
                <a:solidFill>
                  <a:srgbClr val="505050"/>
                </a:solidFill>
                <a:latin typeface="Arial" charset="0"/>
                <a:ea typeface="Times New Roman" charset="0"/>
                <a:cs typeface="Times New Roman" charset="0"/>
              </a:rPr>
              <a:t> </a:t>
            </a:r>
            <a:r>
              <a:rPr lang="en-US" sz="600" dirty="0">
                <a:solidFill>
                  <a:srgbClr val="505050"/>
                </a:solidFill>
                <a:latin typeface="Arial" charset="0"/>
                <a:ea typeface="Times New Roman" charset="0"/>
                <a:cs typeface="Times New Roman" charset="0"/>
              </a:rPr>
              <a:t>(note: Use the client and access codes and password and use link 'click here to start the test'. Personal details are requested.)</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006DA8"/>
                </a:solidFill>
                <a:latin typeface="Arial" charset="0"/>
                <a:ea typeface="Times New Roman" charset="0"/>
                <a:cs typeface="Times New Roman" charset="0"/>
                <a:hlinkClick r:id="rId17"/>
              </a:rPr>
              <a:t>https://medicas.org.uk/the-course/ukcat</a:t>
            </a:r>
            <a:r>
              <a:rPr lang="en-US" sz="600" dirty="0">
                <a:solidFill>
                  <a:srgbClr val="505050"/>
                </a:solidFill>
                <a:latin typeface="Arial" charset="0"/>
                <a:ea typeface="Times New Roman" charset="0"/>
                <a:cs typeface="Times New Roman" charset="0"/>
              </a:rPr>
              <a:t>(free sign up required, thanks to </a:t>
            </a:r>
            <a:r>
              <a:rPr lang="en-US" sz="600" i="1" dirty="0" err="1">
                <a:solidFill>
                  <a:srgbClr val="505050"/>
                </a:solidFill>
                <a:latin typeface="Arial" charset="0"/>
                <a:ea typeface="Times New Roman" charset="0"/>
                <a:cs typeface="Times New Roman" charset="0"/>
              </a:rPr>
              <a:t>crazyferret</a:t>
            </a:r>
            <a:r>
              <a:rPr lang="en-US" sz="600" dirty="0">
                <a:solidFill>
                  <a:srgbClr val="505050"/>
                </a:solidFill>
                <a:latin typeface="Arial" charset="0"/>
                <a:ea typeface="Times New Roman" charset="0"/>
                <a:cs typeface="Times New Roman" charset="0"/>
              </a:rPr>
              <a:t> for posting)</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006DA8"/>
                </a:solidFill>
                <a:latin typeface="Arial" charset="0"/>
                <a:ea typeface="Times New Roman" charset="0"/>
                <a:cs typeface="Times New Roman" charset="0"/>
                <a:hlinkClick r:id="rId18"/>
              </a:rPr>
              <a:t>http://www.army.mod.uk/documents/gen..._test_prep.pdf</a:t>
            </a:r>
            <a:r>
              <a:rPr lang="en-US" sz="1400" dirty="0">
                <a:solidFill>
                  <a:srgbClr val="505050"/>
                </a:solidFill>
                <a:latin typeface="Arial" charset="0"/>
                <a:ea typeface="Times New Roman" charset="0"/>
                <a:cs typeface="Times New Roman" charset="0"/>
              </a:rPr>
              <a:t> </a:t>
            </a:r>
            <a:r>
              <a:rPr lang="en-US" sz="600" dirty="0">
                <a:solidFill>
                  <a:srgbClr val="505050"/>
                </a:solidFill>
                <a:latin typeface="Arial" charset="0"/>
                <a:ea typeface="Times New Roman" charset="0"/>
                <a:cs typeface="Times New Roman" charset="0"/>
              </a:rPr>
              <a:t>(thanks to </a:t>
            </a:r>
            <a:r>
              <a:rPr lang="en-US" sz="600" i="1" dirty="0" err="1">
                <a:solidFill>
                  <a:srgbClr val="505050"/>
                </a:solidFill>
                <a:latin typeface="Arial" charset="0"/>
                <a:ea typeface="Times New Roman" charset="0"/>
                <a:cs typeface="Times New Roman" charset="0"/>
              </a:rPr>
              <a:t>piece_by_piece</a:t>
            </a:r>
            <a:r>
              <a:rPr lang="en-US" sz="600" dirty="0">
                <a:solidFill>
                  <a:srgbClr val="505050"/>
                </a:solidFill>
                <a:latin typeface="Arial" charset="0"/>
                <a:ea typeface="Times New Roman" charset="0"/>
                <a:cs typeface="Times New Roman" charset="0"/>
              </a:rPr>
              <a:t> for posting)</a:t>
            </a:r>
            <a:r>
              <a:rPr lang="en-US" sz="1400" dirty="0">
                <a:solidFill>
                  <a:srgbClr val="505050"/>
                </a:solidFill>
                <a:latin typeface="Arial" charset="0"/>
                <a:ea typeface="Times New Roman" charset="0"/>
                <a:cs typeface="Times New Roman" charset="0"/>
              </a:rPr>
              <a:t> </a:t>
            </a:r>
            <a:br>
              <a:rPr lang="en-US" sz="1400" dirty="0">
                <a:solidFill>
                  <a:srgbClr val="505050"/>
                </a:solidFill>
                <a:latin typeface="Arial" charset="0"/>
                <a:ea typeface="Times New Roman" charset="0"/>
                <a:cs typeface="Times New Roman" charset="0"/>
              </a:rPr>
            </a:br>
            <a:r>
              <a:rPr lang="en-US" sz="1400" dirty="0">
                <a:solidFill>
                  <a:srgbClr val="006DA8"/>
                </a:solidFill>
                <a:latin typeface="Arial" charset="0"/>
                <a:ea typeface="Times New Roman" charset="0"/>
                <a:cs typeface="Times New Roman" charset="0"/>
                <a:hlinkClick r:id="rId19"/>
              </a:rPr>
              <a:t>http://www.practiceaptitudetests.com/index.htm</a:t>
            </a:r>
            <a:r>
              <a:rPr lang="en-US" sz="1400" dirty="0">
                <a:solidFill>
                  <a:srgbClr val="505050"/>
                </a:solidFill>
                <a:latin typeface="Arial" charset="0"/>
                <a:ea typeface="Times New Roman" charset="0"/>
                <a:cs typeface="Times New Roman" charset="0"/>
              </a:rPr>
              <a:t>  </a:t>
            </a:r>
            <a:r>
              <a:rPr lang="en-US" sz="600" dirty="0">
                <a:solidFill>
                  <a:srgbClr val="505050"/>
                </a:solidFill>
                <a:latin typeface="Arial" charset="0"/>
                <a:ea typeface="Times New Roman" charset="0"/>
                <a:cs typeface="Times New Roman" charset="0"/>
              </a:rPr>
              <a:t>(thanks to </a:t>
            </a:r>
            <a:r>
              <a:rPr lang="en-US" sz="600" i="1" dirty="0" err="1">
                <a:solidFill>
                  <a:srgbClr val="505050"/>
                </a:solidFill>
                <a:latin typeface="Arial" charset="0"/>
                <a:ea typeface="Times New Roman" charset="0"/>
                <a:cs typeface="Times New Roman" charset="0"/>
              </a:rPr>
              <a:t>piece_by_piece</a:t>
            </a:r>
            <a:r>
              <a:rPr lang="en-US" sz="600" dirty="0">
                <a:solidFill>
                  <a:srgbClr val="505050"/>
                </a:solidFill>
                <a:latin typeface="Arial" charset="0"/>
                <a:ea typeface="Times New Roman" charset="0"/>
                <a:cs typeface="Times New Roman" charset="0"/>
              </a:rPr>
              <a:t> for posting)</a:t>
            </a:r>
            <a:r>
              <a:rPr lang="en-US" sz="1400" dirty="0">
                <a:solidFill>
                  <a:srgbClr val="505050"/>
                </a:solidFill>
                <a:latin typeface="Arial" charset="0"/>
                <a:ea typeface="Times New Roman" charset="0"/>
                <a:cs typeface="Times New Roman" charset="0"/>
              </a:rPr>
              <a:t> </a:t>
            </a:r>
            <a:br>
              <a:rPr lang="en-US" sz="1400" dirty="0">
                <a:solidFill>
                  <a:srgbClr val="505050"/>
                </a:solidFill>
                <a:latin typeface="Arial" charset="0"/>
                <a:ea typeface="Times New Roman" charset="0"/>
                <a:cs typeface="Times New Roman" charset="0"/>
              </a:rPr>
            </a:br>
            <a:r>
              <a:rPr lang="en-US" sz="1400" dirty="0">
                <a:solidFill>
                  <a:srgbClr val="006DA8"/>
                </a:solidFill>
                <a:latin typeface="Arial" charset="0"/>
                <a:ea typeface="Times New Roman" charset="0"/>
                <a:cs typeface="Times New Roman" charset="0"/>
                <a:hlinkClick r:id="rId20" invalidUrl="http://www.kent.police.uk/Work for the Police/Join the Specials/documents/VLR.pdf"/>
              </a:rPr>
              <a:t>http://www.kent.police.uk/Work%20for...uments/VLR.pdf</a:t>
            </a:r>
            <a:r>
              <a:rPr lang="en-US" sz="1400" dirty="0">
                <a:solidFill>
                  <a:srgbClr val="505050"/>
                </a:solidFill>
                <a:latin typeface="Arial" charset="0"/>
                <a:ea typeface="Times New Roman" charset="0"/>
                <a:cs typeface="Times New Roman" charset="0"/>
              </a:rPr>
              <a:t> </a:t>
            </a:r>
            <a:r>
              <a:rPr lang="en-US" sz="600" dirty="0">
                <a:solidFill>
                  <a:srgbClr val="505050"/>
                </a:solidFill>
                <a:latin typeface="Arial" charset="0"/>
                <a:ea typeface="Times New Roman" charset="0"/>
                <a:cs typeface="Times New Roman" charset="0"/>
              </a:rPr>
              <a:t>(thanks to </a:t>
            </a:r>
            <a:r>
              <a:rPr lang="en-US" sz="600" i="1" dirty="0" err="1">
                <a:solidFill>
                  <a:srgbClr val="505050"/>
                </a:solidFill>
                <a:latin typeface="Arial" charset="0"/>
                <a:ea typeface="Times New Roman" charset="0"/>
                <a:cs typeface="Times New Roman" charset="0"/>
              </a:rPr>
              <a:t>piece_by_piece</a:t>
            </a:r>
            <a:r>
              <a:rPr lang="en-US" sz="600" dirty="0">
                <a:solidFill>
                  <a:srgbClr val="505050"/>
                </a:solidFill>
                <a:latin typeface="Arial" charset="0"/>
                <a:ea typeface="Times New Roman" charset="0"/>
                <a:cs typeface="Times New Roman" charset="0"/>
              </a:rPr>
              <a:t> for posting)</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006DA8"/>
                </a:solidFill>
                <a:latin typeface="Arial" charset="0"/>
                <a:ea typeface="Times New Roman" charset="0"/>
                <a:cs typeface="Times New Roman" charset="0"/>
                <a:hlinkClick r:id="rId21"/>
              </a:rPr>
              <a:t>http://www.onexamination.com/UKCAT/P...aspx?tid=UKCAT</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006DA8"/>
                </a:solidFill>
                <a:latin typeface="Arial" charset="0"/>
                <a:ea typeface="Times New Roman" charset="0"/>
                <a:cs typeface="Times New Roman" charset="0"/>
                <a:hlinkClick r:id="rId22"/>
              </a:rPr>
              <a:t>http://www.admissionstests.cambridge...test/full_test</a:t>
            </a:r>
            <a:r>
              <a:rPr lang="en-US" sz="1400" dirty="0">
                <a:solidFill>
                  <a:srgbClr val="505050"/>
                </a:solidFill>
                <a:latin typeface="Arial" charset="0"/>
                <a:ea typeface="Times New Roman" charset="0"/>
                <a:cs typeface="Times New Roman" charset="0"/>
              </a:rPr>
              <a:t/>
            </a:r>
            <a:br>
              <a:rPr lang="en-US" sz="1400" dirty="0">
                <a:solidFill>
                  <a:srgbClr val="505050"/>
                </a:solidFill>
                <a:latin typeface="Arial" charset="0"/>
                <a:ea typeface="Times New Roman" charset="0"/>
                <a:cs typeface="Times New Roman" charset="0"/>
              </a:rPr>
            </a:br>
            <a:r>
              <a:rPr lang="en-US" sz="1400" dirty="0">
                <a:solidFill>
                  <a:srgbClr val="006DA8"/>
                </a:solidFill>
                <a:latin typeface="Arial" charset="0"/>
                <a:ea typeface="Times New Roman" charset="0"/>
                <a:cs typeface="Times New Roman" charset="0"/>
                <a:hlinkClick r:id="rId23"/>
              </a:rPr>
              <a:t>http://www.jobtestprep.co.uk/jtpsite...ooseTrial.aspx</a:t>
            </a:r>
            <a:r>
              <a:rPr lang="en-US" sz="1400" dirty="0">
                <a:solidFill>
                  <a:srgbClr val="505050"/>
                </a:solidFill>
                <a:latin typeface="Arial" charset="0"/>
                <a:ea typeface="Times New Roman" charset="0"/>
                <a:cs typeface="Times New Roman" charset="0"/>
              </a:rPr>
              <a:t> </a:t>
            </a:r>
            <a:r>
              <a:rPr lang="en-US" sz="600" dirty="0">
                <a:solidFill>
                  <a:srgbClr val="505050"/>
                </a:solidFill>
                <a:latin typeface="Arial" charset="0"/>
                <a:ea typeface="Times New Roman" charset="0"/>
                <a:cs typeface="Times New Roman" charset="0"/>
              </a:rPr>
              <a:t>(thanks to </a:t>
            </a:r>
            <a:r>
              <a:rPr lang="en-US" sz="600" i="1" dirty="0" err="1">
                <a:solidFill>
                  <a:srgbClr val="505050"/>
                </a:solidFill>
                <a:latin typeface="Arial" charset="0"/>
                <a:ea typeface="Times New Roman" charset="0"/>
                <a:cs typeface="Times New Roman" charset="0"/>
              </a:rPr>
              <a:t>crazy_smurf</a:t>
            </a:r>
            <a:r>
              <a:rPr lang="en-US" sz="600" dirty="0">
                <a:solidFill>
                  <a:srgbClr val="505050"/>
                </a:solidFill>
                <a:latin typeface="Arial" charset="0"/>
                <a:ea typeface="Times New Roman" charset="0"/>
                <a:cs typeface="Times New Roman" charset="0"/>
              </a:rPr>
              <a:t> for posting)</a:t>
            </a:r>
            <a:r>
              <a:rPr lang="en-US" sz="1400" dirty="0">
                <a:solidFill>
                  <a:srgbClr val="505050"/>
                </a:solidFill>
                <a:latin typeface="Arial" charset="0"/>
                <a:ea typeface="Times New Roman" charset="0"/>
                <a:cs typeface="Times New Roman" charset="0"/>
              </a:rPr>
              <a:t> </a:t>
            </a:r>
            <a:br>
              <a:rPr lang="en-US" sz="1400" dirty="0">
                <a:solidFill>
                  <a:srgbClr val="505050"/>
                </a:solidFill>
                <a:latin typeface="Arial" charset="0"/>
                <a:ea typeface="Times New Roman" charset="0"/>
                <a:cs typeface="Times New Roman" charset="0"/>
              </a:rPr>
            </a:br>
            <a:r>
              <a:rPr lang="en-US" sz="1400" dirty="0">
                <a:solidFill>
                  <a:srgbClr val="006DA8"/>
                </a:solidFill>
                <a:latin typeface="Arial" charset="0"/>
                <a:ea typeface="Times New Roman" charset="0"/>
                <a:cs typeface="Times New Roman" charset="0"/>
                <a:hlinkClick r:id="rId24"/>
              </a:rPr>
              <a:t>http://www.jobtestprep.co.uk/ukcat.aspx</a:t>
            </a:r>
            <a:r>
              <a:rPr lang="en-US" sz="1400" dirty="0">
                <a:solidFill>
                  <a:srgbClr val="505050"/>
                </a:solidFill>
                <a:latin typeface="Arial" charset="0"/>
                <a:ea typeface="Times New Roman" charset="0"/>
                <a:cs typeface="Times New Roman" charset="0"/>
              </a:rPr>
              <a:t> </a:t>
            </a:r>
            <a:r>
              <a:rPr lang="en-US" sz="600" dirty="0">
                <a:solidFill>
                  <a:srgbClr val="505050"/>
                </a:solidFill>
                <a:latin typeface="Arial" charset="0"/>
                <a:ea typeface="Times New Roman" charset="0"/>
                <a:cs typeface="Times New Roman" charset="0"/>
              </a:rPr>
              <a:t>(thanks to </a:t>
            </a:r>
            <a:r>
              <a:rPr lang="en-US" sz="600" i="1" dirty="0" err="1">
                <a:solidFill>
                  <a:srgbClr val="505050"/>
                </a:solidFill>
                <a:latin typeface="Arial" charset="0"/>
                <a:ea typeface="Times New Roman" charset="0"/>
                <a:cs typeface="Times New Roman" charset="0"/>
              </a:rPr>
              <a:t>crazy_smurf</a:t>
            </a:r>
            <a:r>
              <a:rPr lang="en-US" sz="600" dirty="0">
                <a:solidFill>
                  <a:srgbClr val="505050"/>
                </a:solidFill>
                <a:latin typeface="Arial" charset="0"/>
                <a:ea typeface="Times New Roman" charset="0"/>
                <a:cs typeface="Times New Roman" charset="0"/>
              </a:rPr>
              <a:t> for posting)</a:t>
            </a:r>
            <a:endParaRPr lang="en-US" dirty="0">
              <a:latin typeface="Calibri" charset="0"/>
              <a:ea typeface="Calibri" charset="0"/>
              <a:cs typeface="Times New Roman" charset="0"/>
            </a:endParaRPr>
          </a:p>
          <a:p>
            <a:pPr>
              <a:spcAft>
                <a:spcPts val="0"/>
              </a:spcAft>
            </a:pPr>
            <a:r>
              <a:rPr lang="en-GB" dirty="0">
                <a:latin typeface="Calibri" charset="0"/>
                <a:ea typeface="Calibri" charset="0"/>
                <a:cs typeface="Times New Roman" charset="0"/>
              </a:rPr>
              <a:t> </a:t>
            </a:r>
            <a:endParaRPr lang="en-US" dirty="0">
              <a:effectLst/>
              <a:latin typeface="Calibri" charset="0"/>
              <a:ea typeface="Calibri" charset="0"/>
              <a:cs typeface="Times New Roman" charset="0"/>
            </a:endParaRPr>
          </a:p>
        </p:txBody>
      </p:sp>
    </p:spTree>
    <p:extLst>
      <p:ext uri="{BB962C8B-B14F-4D97-AF65-F5344CB8AC3E}">
        <p14:creationId xmlns:p14="http://schemas.microsoft.com/office/powerpoint/2010/main" val="194333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342783" cy="6617196"/>
          </a:xfrm>
          <a:prstGeom prst="rect">
            <a:avLst/>
          </a:prstGeom>
          <a:noFill/>
        </p:spPr>
        <p:txBody>
          <a:bodyPr wrap="square" rtlCol="0">
            <a:spAutoFit/>
          </a:bodyPr>
          <a:lstStyle/>
          <a:p>
            <a:pPr algn="ctr"/>
            <a:endParaRPr lang="en-US" sz="2800" u="sng" dirty="0" smtClean="0">
              <a:latin typeface="Century Gothic" charset="0"/>
              <a:ea typeface="Century Gothic" charset="0"/>
              <a:cs typeface="Century Gothic" charset="0"/>
            </a:endParaRPr>
          </a:p>
          <a:p>
            <a:pPr algn="ctr"/>
            <a:r>
              <a:rPr lang="en-US" sz="3600" b="1" u="sng" dirty="0" smtClean="0">
                <a:solidFill>
                  <a:schemeClr val="accent1">
                    <a:lumMod val="50000"/>
                  </a:schemeClr>
                </a:solidFill>
                <a:ea typeface="Century Gothic" charset="0"/>
                <a:cs typeface="Century Gothic" charset="0"/>
              </a:rPr>
              <a:t>UKCAT Dates</a:t>
            </a:r>
            <a:endParaRPr lang="en-US" dirty="0" smtClean="0">
              <a:solidFill>
                <a:srgbClr val="0070C0"/>
              </a:solidFill>
              <a:ea typeface="Century Gothic" charset="0"/>
              <a:cs typeface="Century Gothic" charset="0"/>
            </a:endParaRPr>
          </a:p>
          <a:p>
            <a:endParaRPr lang="en-US" dirty="0" smtClean="0">
              <a:solidFill>
                <a:srgbClr val="0070C0"/>
              </a:solidFill>
              <a:ea typeface="Century Gothic" charset="0"/>
              <a:cs typeface="Century Gothic" charset="0"/>
            </a:endParaRPr>
          </a:p>
          <a:p>
            <a:pPr algn="ctr"/>
            <a:r>
              <a:rPr lang="en-US" b="1" dirty="0" smtClean="0">
                <a:solidFill>
                  <a:schemeClr val="accent1">
                    <a:lumMod val="50000"/>
                  </a:schemeClr>
                </a:solidFill>
                <a:ea typeface="Century Gothic" charset="0"/>
                <a:cs typeface="Century Gothic" charset="0"/>
              </a:rPr>
              <a:t>Registration and booking:</a:t>
            </a:r>
            <a:endParaRPr lang="en-US" b="1" dirty="0">
              <a:solidFill>
                <a:schemeClr val="accent1">
                  <a:lumMod val="50000"/>
                </a:schemeClr>
              </a:solidFill>
              <a:ea typeface="Century Gothic" charset="0"/>
              <a:cs typeface="Century Gothic" charset="0"/>
            </a:endParaRPr>
          </a:p>
          <a:p>
            <a:pPr algn="ctr"/>
            <a:endParaRPr lang="en-US" dirty="0">
              <a:solidFill>
                <a:srgbClr val="0070C0"/>
              </a:solidFill>
              <a:ea typeface="Century Gothic" charset="0"/>
              <a:cs typeface="Century Gothic" charset="0"/>
            </a:endParaRPr>
          </a:p>
          <a:p>
            <a:pPr algn="ctr"/>
            <a:r>
              <a:rPr lang="en-US" dirty="0" smtClean="0">
                <a:solidFill>
                  <a:srgbClr val="0070C0"/>
                </a:solidFill>
                <a:ea typeface="Century Gothic" charset="0"/>
                <a:cs typeface="Century Gothic" charset="0"/>
              </a:rPr>
              <a:t>Registration and booking opens </a:t>
            </a:r>
            <a:r>
              <a:rPr lang="en-US" dirty="0" smtClean="0">
                <a:solidFill>
                  <a:srgbClr val="00B0F0"/>
                </a:solidFill>
                <a:ea typeface="Century Gothic" charset="0"/>
                <a:cs typeface="Century Gothic" charset="0"/>
              </a:rPr>
              <a:t>- 1 May 2018</a:t>
            </a:r>
          </a:p>
          <a:p>
            <a:pPr algn="ctr"/>
            <a:r>
              <a:rPr lang="en-US" dirty="0" smtClean="0">
                <a:solidFill>
                  <a:srgbClr val="0070C0"/>
                </a:solidFill>
                <a:ea typeface="Century Gothic" charset="0"/>
                <a:cs typeface="Century Gothic" charset="0"/>
              </a:rPr>
              <a:t>Registration and online </a:t>
            </a:r>
            <a:r>
              <a:rPr lang="en-US" dirty="0" smtClean="0">
                <a:solidFill>
                  <a:srgbClr val="2A70BA"/>
                </a:solidFill>
                <a:ea typeface="Century Gothic" charset="0"/>
                <a:cs typeface="Century Gothic" charset="0"/>
              </a:rPr>
              <a:t>booking</a:t>
            </a:r>
            <a:r>
              <a:rPr lang="en-US" dirty="0" smtClean="0">
                <a:solidFill>
                  <a:srgbClr val="0070C0"/>
                </a:solidFill>
                <a:ea typeface="Century Gothic" charset="0"/>
                <a:cs typeface="Century Gothic" charset="0"/>
              </a:rPr>
              <a:t> closes </a:t>
            </a:r>
            <a:r>
              <a:rPr lang="en-US" dirty="0" smtClean="0">
                <a:solidFill>
                  <a:srgbClr val="00B0F0"/>
                </a:solidFill>
                <a:ea typeface="Century Gothic" charset="0"/>
                <a:cs typeface="Century Gothic" charset="0"/>
              </a:rPr>
              <a:t>-</a:t>
            </a:r>
            <a:r>
              <a:rPr lang="en-US" dirty="0" smtClean="0">
                <a:solidFill>
                  <a:srgbClr val="0070C0"/>
                </a:solidFill>
                <a:ea typeface="Century Gothic" charset="0"/>
                <a:cs typeface="Century Gothic" charset="0"/>
              </a:rPr>
              <a:t> </a:t>
            </a:r>
            <a:r>
              <a:rPr lang="en-US" dirty="0" smtClean="0">
                <a:solidFill>
                  <a:srgbClr val="00B0F0"/>
                </a:solidFill>
                <a:ea typeface="Century Gothic" charset="0"/>
                <a:cs typeface="Century Gothic" charset="0"/>
              </a:rPr>
              <a:t>18 September 2018 at 5pm</a:t>
            </a:r>
          </a:p>
          <a:p>
            <a:pPr algn="ctr"/>
            <a:r>
              <a:rPr lang="en-US" dirty="0" smtClean="0">
                <a:solidFill>
                  <a:srgbClr val="0070C0"/>
                </a:solidFill>
                <a:ea typeface="Century Gothic" charset="0"/>
                <a:cs typeface="Century Gothic" charset="0"/>
              </a:rPr>
              <a:t>Final booking deadline </a:t>
            </a:r>
            <a:r>
              <a:rPr lang="en-US" dirty="0" smtClean="0">
                <a:solidFill>
                  <a:srgbClr val="00B0F0"/>
                </a:solidFill>
                <a:ea typeface="Century Gothic" charset="0"/>
                <a:cs typeface="Century Gothic" charset="0"/>
              </a:rPr>
              <a:t>-</a:t>
            </a:r>
            <a:r>
              <a:rPr lang="en-US" dirty="0" smtClean="0">
                <a:solidFill>
                  <a:srgbClr val="0070C0"/>
                </a:solidFill>
                <a:ea typeface="Century Gothic" charset="0"/>
                <a:cs typeface="Century Gothic" charset="0"/>
              </a:rPr>
              <a:t> </a:t>
            </a:r>
            <a:r>
              <a:rPr lang="en-US" dirty="0" smtClean="0">
                <a:solidFill>
                  <a:srgbClr val="00B0F0"/>
                </a:solidFill>
                <a:ea typeface="Century Gothic" charset="0"/>
                <a:cs typeface="Century Gothic" charset="0"/>
              </a:rPr>
              <a:t>1 October 2018 at midday</a:t>
            </a:r>
          </a:p>
          <a:p>
            <a:pPr algn="ctr"/>
            <a:endParaRPr lang="en-US" dirty="0" smtClean="0">
              <a:solidFill>
                <a:srgbClr val="0070C0"/>
              </a:solidFill>
              <a:ea typeface="Century Gothic" charset="0"/>
              <a:cs typeface="Century Gothic" charset="0"/>
            </a:endParaRPr>
          </a:p>
          <a:p>
            <a:pPr algn="ctr"/>
            <a:r>
              <a:rPr lang="en-US" b="1" dirty="0" smtClean="0">
                <a:solidFill>
                  <a:schemeClr val="accent1">
                    <a:lumMod val="50000"/>
                  </a:schemeClr>
                </a:solidFill>
                <a:ea typeface="Century Gothic" charset="0"/>
                <a:cs typeface="Century Gothic" charset="0"/>
              </a:rPr>
              <a:t>Testing:</a:t>
            </a:r>
          </a:p>
          <a:p>
            <a:pPr algn="ctr"/>
            <a:endParaRPr lang="en-US" b="1" dirty="0" smtClean="0">
              <a:solidFill>
                <a:srgbClr val="0070C0"/>
              </a:solidFill>
              <a:ea typeface="Century Gothic" charset="0"/>
              <a:cs typeface="Century Gothic" charset="0"/>
            </a:endParaRPr>
          </a:p>
          <a:p>
            <a:pPr algn="ctr"/>
            <a:r>
              <a:rPr lang="en-US" dirty="0" smtClean="0">
                <a:solidFill>
                  <a:srgbClr val="0070C0"/>
                </a:solidFill>
                <a:ea typeface="Century Gothic" charset="0"/>
                <a:cs typeface="Century Gothic" charset="0"/>
              </a:rPr>
              <a:t>Testing begins </a:t>
            </a:r>
            <a:r>
              <a:rPr lang="en-US" dirty="0" smtClean="0">
                <a:solidFill>
                  <a:srgbClr val="00B0F0"/>
                </a:solidFill>
                <a:ea typeface="Century Gothic" charset="0"/>
                <a:cs typeface="Century Gothic" charset="0"/>
              </a:rPr>
              <a:t>- 2 July 2018</a:t>
            </a:r>
          </a:p>
          <a:p>
            <a:pPr algn="ctr"/>
            <a:r>
              <a:rPr lang="en-US" dirty="0" smtClean="0">
                <a:solidFill>
                  <a:srgbClr val="0070C0"/>
                </a:solidFill>
                <a:ea typeface="Century Gothic" charset="0"/>
                <a:cs typeface="Century Gothic" charset="0"/>
              </a:rPr>
              <a:t>Last testing date  </a:t>
            </a:r>
            <a:r>
              <a:rPr lang="en-US" dirty="0" smtClean="0">
                <a:solidFill>
                  <a:srgbClr val="00B0F0"/>
                </a:solidFill>
                <a:ea typeface="Century Gothic" charset="0"/>
                <a:cs typeface="Century Gothic" charset="0"/>
              </a:rPr>
              <a:t>-</a:t>
            </a:r>
            <a:r>
              <a:rPr lang="en-US" dirty="0" smtClean="0">
                <a:solidFill>
                  <a:srgbClr val="0070C0"/>
                </a:solidFill>
                <a:ea typeface="Century Gothic" charset="0"/>
                <a:cs typeface="Century Gothic" charset="0"/>
              </a:rPr>
              <a:t> </a:t>
            </a:r>
            <a:r>
              <a:rPr lang="en-US" dirty="0" smtClean="0">
                <a:solidFill>
                  <a:srgbClr val="00B0F0"/>
                </a:solidFill>
                <a:ea typeface="Century Gothic" charset="0"/>
                <a:cs typeface="Century Gothic" charset="0"/>
              </a:rPr>
              <a:t>2 October 2018</a:t>
            </a:r>
          </a:p>
          <a:p>
            <a:pPr algn="ctr"/>
            <a:endParaRPr lang="en-US" dirty="0">
              <a:solidFill>
                <a:srgbClr val="0070C0"/>
              </a:solidFill>
              <a:ea typeface="Century Gothic" charset="0"/>
              <a:cs typeface="Century Gothic" charset="0"/>
            </a:endParaRPr>
          </a:p>
          <a:p>
            <a:pPr algn="ctr"/>
            <a:r>
              <a:rPr lang="en-US" b="1" dirty="0" smtClean="0">
                <a:solidFill>
                  <a:schemeClr val="accent1">
                    <a:lumMod val="50000"/>
                  </a:schemeClr>
                </a:solidFill>
                <a:ea typeface="Century Gothic" charset="0"/>
                <a:cs typeface="Century Gothic" charset="0"/>
              </a:rPr>
              <a:t>Bursary:</a:t>
            </a:r>
          </a:p>
          <a:p>
            <a:pPr algn="ctr"/>
            <a:endParaRPr lang="en-US" dirty="0" smtClean="0">
              <a:solidFill>
                <a:srgbClr val="0070C0"/>
              </a:solidFill>
              <a:ea typeface="Century Gothic" charset="0"/>
              <a:cs typeface="Century Gothic" charset="0"/>
            </a:endParaRPr>
          </a:p>
          <a:p>
            <a:pPr algn="ctr"/>
            <a:r>
              <a:rPr lang="en-US" dirty="0" smtClean="0">
                <a:solidFill>
                  <a:srgbClr val="0070C0"/>
                </a:solidFill>
                <a:ea typeface="Century Gothic" charset="0"/>
                <a:cs typeface="Century Gothic" charset="0"/>
              </a:rPr>
              <a:t>Bursary scheme opens</a:t>
            </a:r>
            <a:r>
              <a:rPr lang="en-US" dirty="0" smtClean="0">
                <a:solidFill>
                  <a:srgbClr val="00B0F0"/>
                </a:solidFill>
                <a:ea typeface="Century Gothic" charset="0"/>
                <a:cs typeface="Century Gothic" charset="0"/>
              </a:rPr>
              <a:t> - 1 May 2018</a:t>
            </a:r>
          </a:p>
          <a:p>
            <a:pPr algn="ctr"/>
            <a:r>
              <a:rPr lang="en-US" dirty="0" smtClean="0">
                <a:solidFill>
                  <a:srgbClr val="0070C0"/>
                </a:solidFill>
                <a:ea typeface="Century Gothic" charset="0"/>
                <a:cs typeface="Century Gothic" charset="0"/>
              </a:rPr>
              <a:t>Bursary deadline </a:t>
            </a:r>
            <a:r>
              <a:rPr lang="en-US" dirty="0" smtClean="0">
                <a:solidFill>
                  <a:srgbClr val="00B0F0"/>
                </a:solidFill>
                <a:ea typeface="Century Gothic" charset="0"/>
                <a:cs typeface="Century Gothic" charset="0"/>
              </a:rPr>
              <a:t>- 18 September 2018 at 5pm</a:t>
            </a:r>
          </a:p>
          <a:p>
            <a:pPr algn="ctr"/>
            <a:endParaRPr lang="en-US" dirty="0" smtClean="0">
              <a:solidFill>
                <a:srgbClr val="0070C0"/>
              </a:solidFill>
              <a:ea typeface="Century Gothic" charset="0"/>
              <a:cs typeface="Century Gothic" charset="0"/>
            </a:endParaRPr>
          </a:p>
          <a:p>
            <a:pPr algn="ctr"/>
            <a:endParaRPr lang="en-US" dirty="0" smtClean="0">
              <a:solidFill>
                <a:srgbClr val="0070C0"/>
              </a:solidFill>
              <a:ea typeface="Century Gothic" charset="0"/>
              <a:cs typeface="Century Gothic" charset="0"/>
            </a:endParaRPr>
          </a:p>
          <a:p>
            <a:pPr algn="ctr"/>
            <a:r>
              <a:rPr lang="en-US" dirty="0" smtClean="0">
                <a:solidFill>
                  <a:srgbClr val="0070C0"/>
                </a:solidFill>
                <a:ea typeface="Century Gothic" charset="0"/>
                <a:cs typeface="Century Gothic" charset="0"/>
              </a:rPr>
              <a:t>UCAS application deadline </a:t>
            </a:r>
            <a:r>
              <a:rPr lang="en-US" dirty="0" smtClean="0">
                <a:solidFill>
                  <a:srgbClr val="00B0F0"/>
                </a:solidFill>
                <a:ea typeface="Century Gothic" charset="0"/>
                <a:cs typeface="Century Gothic" charset="0"/>
              </a:rPr>
              <a:t>- 15 October 2018</a:t>
            </a:r>
          </a:p>
          <a:p>
            <a:pPr algn="ctr"/>
            <a:r>
              <a:rPr lang="en-US" dirty="0" smtClean="0">
                <a:solidFill>
                  <a:srgbClr val="0070C0"/>
                </a:solidFill>
                <a:ea typeface="Century Gothic" charset="0"/>
                <a:cs typeface="Century Gothic" charset="0"/>
              </a:rPr>
              <a:t>Results delivered to universities </a:t>
            </a:r>
            <a:r>
              <a:rPr lang="en-US" dirty="0" smtClean="0">
                <a:solidFill>
                  <a:srgbClr val="00B0F0"/>
                </a:solidFill>
                <a:ea typeface="Century Gothic" charset="0"/>
                <a:cs typeface="Century Gothic" charset="0"/>
              </a:rPr>
              <a:t> - Early November 2018</a:t>
            </a:r>
            <a:endParaRPr lang="en-US" dirty="0">
              <a:solidFill>
                <a:srgbClr val="00B0F0"/>
              </a:solidFill>
              <a:ea typeface="Century Gothic" charset="0"/>
              <a:cs typeface="Century Gothic" charset="0"/>
            </a:endParaRPr>
          </a:p>
        </p:txBody>
      </p:sp>
    </p:spTree>
    <p:extLst>
      <p:ext uri="{BB962C8B-B14F-4D97-AF65-F5344CB8AC3E}">
        <p14:creationId xmlns:p14="http://schemas.microsoft.com/office/powerpoint/2010/main" val="40041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9342782" cy="6894195"/>
          </a:xfrm>
          <a:prstGeom prst="rect">
            <a:avLst/>
          </a:prstGeom>
          <a:noFill/>
        </p:spPr>
        <p:txBody>
          <a:bodyPr wrap="square" rtlCol="0">
            <a:spAutoFit/>
          </a:bodyPr>
          <a:lstStyle/>
          <a:p>
            <a:pPr algn="ctr"/>
            <a:endParaRPr lang="en-US" sz="2800" u="sng" dirty="0" smtClean="0">
              <a:latin typeface="Century Gothic" charset="0"/>
              <a:ea typeface="Century Gothic" charset="0"/>
              <a:cs typeface="Century Gothic" charset="0"/>
            </a:endParaRPr>
          </a:p>
          <a:p>
            <a:pPr algn="ctr"/>
            <a:r>
              <a:rPr lang="en-US" sz="3600" b="1" u="sng" dirty="0" smtClean="0">
                <a:solidFill>
                  <a:schemeClr val="accent1">
                    <a:lumMod val="50000"/>
                  </a:schemeClr>
                </a:solidFill>
                <a:ea typeface="Century Gothic" charset="0"/>
                <a:cs typeface="Century Gothic" charset="0"/>
              </a:rPr>
              <a:t>UKCAT Fees</a:t>
            </a:r>
          </a:p>
          <a:p>
            <a:endParaRPr lang="en-US" dirty="0" smtClean="0">
              <a:solidFill>
                <a:srgbClr val="0070C0"/>
              </a:solidFill>
              <a:ea typeface="Century Gothic" charset="0"/>
              <a:cs typeface="Century Gothic" charset="0"/>
            </a:endParaRPr>
          </a:p>
          <a:p>
            <a:endParaRPr lang="en-US" dirty="0" smtClean="0">
              <a:solidFill>
                <a:srgbClr val="0070C0"/>
              </a:solidFill>
              <a:ea typeface="Century Gothic" charset="0"/>
              <a:cs typeface="Century Gothic" charset="0"/>
            </a:endParaRPr>
          </a:p>
          <a:p>
            <a:endParaRPr lang="en-US" dirty="0" smtClean="0">
              <a:solidFill>
                <a:srgbClr val="0070C0"/>
              </a:solidFill>
              <a:ea typeface="Century Gothic" charset="0"/>
              <a:cs typeface="Century Gothic" charset="0"/>
            </a:endParaRPr>
          </a:p>
          <a:p>
            <a:pPr algn="ctr"/>
            <a:r>
              <a:rPr lang="en-US" b="1" dirty="0" smtClean="0">
                <a:solidFill>
                  <a:srgbClr val="2A70BA"/>
                </a:solidFill>
                <a:ea typeface="Century Gothic" charset="0"/>
                <a:cs typeface="Century Gothic" charset="0"/>
              </a:rPr>
              <a:t>Test taken in the EU between 2 July and 31 August 2018:</a:t>
            </a:r>
          </a:p>
          <a:p>
            <a:pPr algn="ctr"/>
            <a:r>
              <a:rPr lang="en-US" b="1" dirty="0" smtClean="0">
                <a:solidFill>
                  <a:srgbClr val="00B0F0"/>
                </a:solidFill>
                <a:ea typeface="Century Gothic" charset="0"/>
                <a:cs typeface="Century Gothic" charset="0"/>
              </a:rPr>
              <a:t>£65</a:t>
            </a:r>
          </a:p>
          <a:p>
            <a:pPr algn="ctr"/>
            <a:endParaRPr lang="en-US" b="1" dirty="0" smtClean="0">
              <a:solidFill>
                <a:schemeClr val="accent1">
                  <a:lumMod val="50000"/>
                </a:schemeClr>
              </a:solidFill>
              <a:ea typeface="Century Gothic" charset="0"/>
              <a:cs typeface="Century Gothic" charset="0"/>
            </a:endParaRPr>
          </a:p>
          <a:p>
            <a:pPr algn="ctr"/>
            <a:r>
              <a:rPr lang="en-US" b="1" dirty="0" smtClean="0">
                <a:solidFill>
                  <a:srgbClr val="2A70BA"/>
                </a:solidFill>
                <a:ea typeface="Century Gothic" charset="0"/>
                <a:cs typeface="Century Gothic" charset="0"/>
              </a:rPr>
              <a:t>Test take in the EU between 1 </a:t>
            </a:r>
            <a:r>
              <a:rPr lang="en-US" b="1" dirty="0">
                <a:solidFill>
                  <a:srgbClr val="2A70BA"/>
                </a:solidFill>
                <a:ea typeface="Century Gothic" charset="0"/>
                <a:cs typeface="Century Gothic" charset="0"/>
              </a:rPr>
              <a:t>S</a:t>
            </a:r>
            <a:r>
              <a:rPr lang="en-US" b="1" dirty="0" smtClean="0">
                <a:solidFill>
                  <a:srgbClr val="2A70BA"/>
                </a:solidFill>
                <a:ea typeface="Century Gothic" charset="0"/>
                <a:cs typeface="Century Gothic" charset="0"/>
              </a:rPr>
              <a:t>eptember and 2 October 2018:</a:t>
            </a:r>
          </a:p>
          <a:p>
            <a:pPr algn="ctr"/>
            <a:r>
              <a:rPr lang="en-US" b="1" dirty="0" smtClean="0">
                <a:solidFill>
                  <a:srgbClr val="00B0F0"/>
                </a:solidFill>
                <a:ea typeface="Century Gothic" charset="0"/>
                <a:cs typeface="Century Gothic" charset="0"/>
              </a:rPr>
              <a:t>£87</a:t>
            </a:r>
          </a:p>
          <a:p>
            <a:pPr algn="ctr"/>
            <a:endParaRPr lang="en-US" b="1" dirty="0" smtClean="0">
              <a:solidFill>
                <a:schemeClr val="accent1">
                  <a:lumMod val="50000"/>
                </a:schemeClr>
              </a:solidFill>
              <a:ea typeface="Century Gothic" charset="0"/>
              <a:cs typeface="Century Gothic" charset="0"/>
            </a:endParaRPr>
          </a:p>
          <a:p>
            <a:pPr algn="ctr"/>
            <a:r>
              <a:rPr lang="en-US" b="1" dirty="0" smtClean="0">
                <a:solidFill>
                  <a:srgbClr val="2A70BA"/>
                </a:solidFill>
                <a:ea typeface="Century Gothic" charset="0"/>
                <a:cs typeface="Century Gothic" charset="0"/>
              </a:rPr>
              <a:t>Tests taken outside the EU:</a:t>
            </a:r>
          </a:p>
          <a:p>
            <a:pPr algn="ctr"/>
            <a:r>
              <a:rPr lang="en-US" b="1" dirty="0" smtClean="0">
                <a:solidFill>
                  <a:srgbClr val="00B0F0"/>
                </a:solidFill>
                <a:ea typeface="Century Gothic" charset="0"/>
                <a:cs typeface="Century Gothic" charset="0"/>
              </a:rPr>
              <a:t>£115</a:t>
            </a:r>
          </a:p>
          <a:p>
            <a:pPr algn="ctr"/>
            <a:endParaRPr lang="en-US" b="1" dirty="0">
              <a:solidFill>
                <a:srgbClr val="00B0F0"/>
              </a:solidFill>
              <a:ea typeface="Century Gothic" charset="0"/>
              <a:cs typeface="Century Gothic" charset="0"/>
            </a:endParaRPr>
          </a:p>
          <a:p>
            <a:endParaRPr lang="en-US" b="1" dirty="0" smtClean="0">
              <a:solidFill>
                <a:schemeClr val="accent1">
                  <a:lumMod val="50000"/>
                </a:schemeClr>
              </a:solidFill>
              <a:ea typeface="Century Gothic" charset="0"/>
              <a:cs typeface="Century Gothic" charset="0"/>
            </a:endParaRPr>
          </a:p>
          <a:p>
            <a:endParaRPr lang="en-US" b="1" dirty="0">
              <a:solidFill>
                <a:schemeClr val="accent1">
                  <a:lumMod val="50000"/>
                </a:schemeClr>
              </a:solidFill>
              <a:ea typeface="Century Gothic" charset="0"/>
              <a:cs typeface="Century Gothic" charset="0"/>
            </a:endParaRPr>
          </a:p>
          <a:p>
            <a:endParaRPr lang="en-US" b="1" dirty="0" smtClean="0">
              <a:solidFill>
                <a:schemeClr val="accent1">
                  <a:lumMod val="50000"/>
                </a:schemeClr>
              </a:solidFill>
              <a:ea typeface="Century Gothic" charset="0"/>
              <a:cs typeface="Century Gothic" charset="0"/>
            </a:endParaRPr>
          </a:p>
          <a:p>
            <a:endParaRPr lang="en-US" b="1" dirty="0">
              <a:solidFill>
                <a:schemeClr val="accent1">
                  <a:lumMod val="50000"/>
                </a:schemeClr>
              </a:solidFill>
              <a:ea typeface="Century Gothic" charset="0"/>
              <a:cs typeface="Century Gothic" charset="0"/>
            </a:endParaRPr>
          </a:p>
          <a:p>
            <a:endParaRPr lang="en-US" b="1" dirty="0" smtClean="0">
              <a:solidFill>
                <a:schemeClr val="accent1">
                  <a:lumMod val="50000"/>
                </a:schemeClr>
              </a:solidFill>
              <a:ea typeface="Century Gothic" charset="0"/>
              <a:cs typeface="Century Gothic" charset="0"/>
            </a:endParaRPr>
          </a:p>
          <a:p>
            <a:pPr lvl="1"/>
            <a:r>
              <a:rPr lang="en-US" dirty="0" smtClean="0">
                <a:solidFill>
                  <a:schemeClr val="accent1">
                    <a:lumMod val="50000"/>
                  </a:schemeClr>
                </a:solidFill>
                <a:ea typeface="Century Gothic" charset="0"/>
                <a:cs typeface="Century Gothic" charset="0"/>
              </a:rPr>
              <a:t>There is a bursary scheme: </a:t>
            </a:r>
          </a:p>
          <a:p>
            <a:pPr lvl="1"/>
            <a:r>
              <a:rPr lang="en-US" dirty="0" smtClean="0">
                <a:solidFill>
                  <a:schemeClr val="accent1">
                    <a:lumMod val="50000"/>
                  </a:schemeClr>
                </a:solidFill>
                <a:ea typeface="Century Gothic" charset="0"/>
                <a:cs typeface="Century Gothic" charset="0"/>
                <a:hlinkClick r:id="rId2"/>
              </a:rPr>
              <a:t>https://www.ukcat.ac.uk/ukcat-test/bursary-scheme/</a:t>
            </a:r>
            <a:endParaRPr lang="en-US" dirty="0" smtClean="0">
              <a:solidFill>
                <a:schemeClr val="accent1">
                  <a:lumMod val="50000"/>
                </a:schemeClr>
              </a:solidFill>
              <a:ea typeface="Century Gothic" charset="0"/>
              <a:cs typeface="Century Gothic" charset="0"/>
            </a:endParaRPr>
          </a:p>
          <a:p>
            <a:endParaRPr lang="en-US" dirty="0">
              <a:solidFill>
                <a:schemeClr val="accent1">
                  <a:lumMod val="50000"/>
                </a:schemeClr>
              </a:solidFill>
              <a:ea typeface="Century Gothic" charset="0"/>
              <a:cs typeface="Century Gothic" charset="0"/>
            </a:endParaRPr>
          </a:p>
          <a:p>
            <a:endParaRPr lang="en-US" dirty="0">
              <a:solidFill>
                <a:schemeClr val="accent1">
                  <a:lumMod val="50000"/>
                </a:schemeClr>
              </a:solidFill>
              <a:ea typeface="Century Gothic" charset="0"/>
              <a:cs typeface="Century Gothic" charset="0"/>
            </a:endParaRPr>
          </a:p>
        </p:txBody>
      </p:sp>
    </p:spTree>
    <p:extLst>
      <p:ext uri="{BB962C8B-B14F-4D97-AF65-F5344CB8AC3E}">
        <p14:creationId xmlns:p14="http://schemas.microsoft.com/office/powerpoint/2010/main" val="108743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91" y="0"/>
            <a:ext cx="9644334" cy="6894195"/>
          </a:xfrm>
          <a:prstGeom prst="rect">
            <a:avLst/>
          </a:prstGeom>
          <a:noFill/>
        </p:spPr>
        <p:txBody>
          <a:bodyPr wrap="square" rtlCol="0">
            <a:spAutoFit/>
          </a:bodyPr>
          <a:lstStyle/>
          <a:p>
            <a:pPr algn="ctr"/>
            <a:endParaRPr lang="en-US" sz="2800" u="sng" dirty="0" smtClean="0">
              <a:latin typeface="Century Gothic" charset="0"/>
              <a:ea typeface="Century Gothic" charset="0"/>
              <a:cs typeface="Century Gothic" charset="0"/>
            </a:endParaRPr>
          </a:p>
          <a:p>
            <a:pPr algn="ctr"/>
            <a:r>
              <a:rPr lang="en-US" sz="3600" b="1" u="sng" dirty="0" smtClean="0">
                <a:solidFill>
                  <a:schemeClr val="accent1">
                    <a:lumMod val="50000"/>
                  </a:schemeClr>
                </a:solidFill>
                <a:ea typeface="Century Gothic" charset="0"/>
                <a:cs typeface="Century Gothic" charset="0"/>
              </a:rPr>
              <a:t>The UKCAT </a:t>
            </a:r>
            <a:r>
              <a:rPr lang="en-US" sz="3600" b="1" u="sng" dirty="0" smtClean="0">
                <a:solidFill>
                  <a:schemeClr val="accent1">
                    <a:lumMod val="50000"/>
                  </a:schemeClr>
                </a:solidFill>
                <a:ea typeface="Century Gothic" charset="0"/>
                <a:cs typeface="Century Gothic" charset="0"/>
              </a:rPr>
              <a:t>Exam</a:t>
            </a:r>
          </a:p>
          <a:p>
            <a:pPr algn="ctr"/>
            <a:endParaRPr lang="en-US" sz="3600" b="1" u="sng" dirty="0">
              <a:solidFill>
                <a:schemeClr val="accent1">
                  <a:lumMod val="50000"/>
                </a:schemeClr>
              </a:solidFill>
              <a:ea typeface="Century Gothic" charset="0"/>
              <a:cs typeface="Century Gothic" charset="0"/>
            </a:endParaRPr>
          </a:p>
          <a:p>
            <a:pPr marL="571500" indent="-571500">
              <a:buFont typeface="Arial" charset="0"/>
              <a:buChar char="•"/>
            </a:pPr>
            <a:r>
              <a:rPr lang="en-US" sz="3600" dirty="0" smtClean="0">
                <a:solidFill>
                  <a:srgbClr val="00B0F0"/>
                </a:solidFill>
                <a:ea typeface="Century Gothic" charset="0"/>
                <a:cs typeface="Century Gothic" charset="0"/>
              </a:rPr>
              <a:t>Verbal reasoning </a:t>
            </a:r>
          </a:p>
          <a:p>
            <a:pPr marL="571500" indent="-571500">
              <a:buFont typeface="Arial" charset="0"/>
              <a:buChar char="•"/>
            </a:pPr>
            <a:r>
              <a:rPr lang="en-US" sz="3600" dirty="0" smtClean="0">
                <a:solidFill>
                  <a:srgbClr val="00B0F0"/>
                </a:solidFill>
                <a:ea typeface="Century Gothic" charset="0"/>
                <a:cs typeface="Century Gothic" charset="0"/>
              </a:rPr>
              <a:t>Quantitative reasoning </a:t>
            </a:r>
          </a:p>
          <a:p>
            <a:pPr marL="571500" indent="-571500">
              <a:buFont typeface="Arial" charset="0"/>
              <a:buChar char="•"/>
            </a:pPr>
            <a:r>
              <a:rPr lang="en-US" sz="3600" dirty="0" smtClean="0">
                <a:solidFill>
                  <a:srgbClr val="00B0F0"/>
                </a:solidFill>
                <a:ea typeface="Century Gothic" charset="0"/>
                <a:cs typeface="Century Gothic" charset="0"/>
              </a:rPr>
              <a:t>Abstract reasoning </a:t>
            </a:r>
          </a:p>
          <a:p>
            <a:pPr marL="571500" indent="-571500">
              <a:buFont typeface="Arial" charset="0"/>
              <a:buChar char="•"/>
            </a:pPr>
            <a:r>
              <a:rPr lang="en-US" sz="3600" dirty="0" smtClean="0">
                <a:solidFill>
                  <a:srgbClr val="00B0F0"/>
                </a:solidFill>
                <a:ea typeface="Century Gothic" charset="0"/>
                <a:cs typeface="Century Gothic" charset="0"/>
              </a:rPr>
              <a:t>Decision making </a:t>
            </a:r>
          </a:p>
          <a:p>
            <a:pPr marL="571500" indent="-571500">
              <a:buFont typeface="Arial" charset="0"/>
              <a:buChar char="•"/>
            </a:pPr>
            <a:endParaRPr lang="en-US" sz="3600" dirty="0" smtClean="0">
              <a:solidFill>
                <a:srgbClr val="00B0F0"/>
              </a:solidFill>
              <a:ea typeface="Century Gothic" charset="0"/>
              <a:cs typeface="Century Gothic" charset="0"/>
            </a:endParaRPr>
          </a:p>
          <a:p>
            <a:pPr marL="571500" indent="-571500">
              <a:buFont typeface="Arial" charset="0"/>
              <a:buChar char="•"/>
            </a:pPr>
            <a:r>
              <a:rPr lang="en-US" sz="3600" dirty="0" smtClean="0">
                <a:solidFill>
                  <a:srgbClr val="00B0F0"/>
                </a:solidFill>
                <a:ea typeface="Century Gothic" charset="0"/>
                <a:cs typeface="Century Gothic" charset="0"/>
              </a:rPr>
              <a:t>Situational Judgment </a:t>
            </a:r>
          </a:p>
          <a:p>
            <a:pPr marL="571500" indent="-571500">
              <a:buFont typeface="Arial" charset="0"/>
              <a:buChar char="•"/>
            </a:pPr>
            <a:endParaRPr lang="en-US" sz="3600" dirty="0" smtClean="0">
              <a:solidFill>
                <a:srgbClr val="00B0F0"/>
              </a:solidFill>
              <a:ea typeface="Century Gothic" charset="0"/>
              <a:cs typeface="Century Gothic" charset="0"/>
            </a:endParaRPr>
          </a:p>
          <a:p>
            <a:endParaRPr lang="en-US" dirty="0" smtClean="0">
              <a:solidFill>
                <a:srgbClr val="0070C0"/>
              </a:solidFill>
              <a:ea typeface="Century Gothic" charset="0"/>
              <a:cs typeface="Century Gothic" charset="0"/>
            </a:endParaRPr>
          </a:p>
          <a:p>
            <a:endParaRPr lang="en-US" dirty="0" smtClean="0">
              <a:solidFill>
                <a:srgbClr val="0070C0"/>
              </a:solidFill>
              <a:ea typeface="Century Gothic" charset="0"/>
              <a:cs typeface="Century Gothic" charset="0"/>
            </a:endParaRPr>
          </a:p>
          <a:p>
            <a:endParaRPr lang="en-US" dirty="0" smtClean="0">
              <a:solidFill>
                <a:srgbClr val="0070C0"/>
              </a:solidFill>
              <a:ea typeface="Century Gothic" charset="0"/>
              <a:cs typeface="Century Gothic" charset="0"/>
            </a:endParaRPr>
          </a:p>
          <a:p>
            <a:endParaRPr lang="en-US" dirty="0">
              <a:solidFill>
                <a:schemeClr val="accent1">
                  <a:lumMod val="50000"/>
                </a:schemeClr>
              </a:solidFill>
              <a:ea typeface="Century Gothic" charset="0"/>
              <a:cs typeface="Century Gothic" charset="0"/>
            </a:endParaRPr>
          </a:p>
          <a:p>
            <a:endParaRPr lang="en-US" dirty="0">
              <a:solidFill>
                <a:schemeClr val="accent1">
                  <a:lumMod val="50000"/>
                </a:schemeClr>
              </a:solidFill>
              <a:ea typeface="Century Gothic" charset="0"/>
              <a:cs typeface="Century Gothic" charset="0"/>
            </a:endParaRPr>
          </a:p>
        </p:txBody>
      </p:sp>
    </p:spTree>
    <p:extLst>
      <p:ext uri="{BB962C8B-B14F-4D97-AF65-F5344CB8AC3E}">
        <p14:creationId xmlns:p14="http://schemas.microsoft.com/office/powerpoint/2010/main" val="2455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1190513" cy="7017306"/>
          </a:xfrm>
          <a:prstGeom prst="rect">
            <a:avLst/>
          </a:prstGeom>
          <a:noFill/>
        </p:spPr>
        <p:txBody>
          <a:bodyPr wrap="square" rtlCol="0">
            <a:spAutoFit/>
          </a:bodyPr>
          <a:lstStyle/>
          <a:p>
            <a:pPr algn="ctr"/>
            <a:r>
              <a:rPr lang="en-US" sz="3600" b="1" u="sng" dirty="0" smtClean="0">
                <a:solidFill>
                  <a:schemeClr val="accent1">
                    <a:lumMod val="50000"/>
                  </a:schemeClr>
                </a:solidFill>
                <a:ea typeface="Century Gothic" charset="0"/>
                <a:cs typeface="Century Gothic" charset="0"/>
              </a:rPr>
              <a:t>Verbal Reasoning = Critical Reading</a:t>
            </a:r>
            <a:endParaRPr lang="en-US" dirty="0" smtClean="0">
              <a:solidFill>
                <a:srgbClr val="0070C0"/>
              </a:solidFill>
              <a:ea typeface="Century Gothic" charset="0"/>
              <a:cs typeface="Century Gothic" charset="0"/>
            </a:endParaRPr>
          </a:p>
          <a:p>
            <a:endParaRPr lang="en-US" dirty="0">
              <a:solidFill>
                <a:schemeClr val="accent1">
                  <a:lumMod val="50000"/>
                </a:schemeClr>
              </a:solidFill>
              <a:ea typeface="Century Gothic" charset="0"/>
              <a:cs typeface="Century Gothic" charset="0"/>
            </a:endParaRPr>
          </a:p>
          <a:p>
            <a:pPr marL="285750" indent="-285750">
              <a:buFont typeface="Arial" charset="0"/>
              <a:buChar char="•"/>
            </a:pPr>
            <a:r>
              <a:rPr lang="en-US" dirty="0" smtClean="0">
                <a:solidFill>
                  <a:schemeClr val="accent1">
                    <a:lumMod val="50000"/>
                  </a:schemeClr>
                </a:solidFill>
                <a:ea typeface="Century Gothic" charset="0"/>
                <a:cs typeface="Century Gothic" charset="0"/>
              </a:rPr>
              <a:t>Don</a:t>
            </a:r>
            <a:r>
              <a:rPr lang="fr-FR" dirty="0" smtClean="0">
                <a:solidFill>
                  <a:schemeClr val="accent1">
                    <a:lumMod val="50000"/>
                  </a:schemeClr>
                </a:solidFill>
                <a:ea typeface="Century Gothic" charset="0"/>
                <a:cs typeface="Century Gothic" charset="0"/>
              </a:rPr>
              <a:t>’</a:t>
            </a:r>
            <a:r>
              <a:rPr lang="en-US" dirty="0" smtClean="0">
                <a:solidFill>
                  <a:schemeClr val="accent1">
                    <a:lumMod val="50000"/>
                  </a:schemeClr>
                </a:solidFill>
                <a:ea typeface="Century Gothic" charset="0"/>
                <a:cs typeface="Century Gothic" charset="0"/>
              </a:rPr>
              <a:t>t use prior knowledge, </a:t>
            </a:r>
          </a:p>
          <a:p>
            <a:pPr marL="285750" indent="-285750">
              <a:buFont typeface="Arial" charset="0"/>
              <a:buChar char="•"/>
            </a:pPr>
            <a:r>
              <a:rPr lang="en-US" dirty="0" smtClean="0">
                <a:solidFill>
                  <a:schemeClr val="accent1">
                    <a:lumMod val="50000"/>
                  </a:schemeClr>
                </a:solidFill>
                <a:ea typeface="Century Gothic" charset="0"/>
                <a:cs typeface="Century Gothic" charset="0"/>
              </a:rPr>
              <a:t>Don’t assume – everything must follow on from the text</a:t>
            </a:r>
          </a:p>
          <a:p>
            <a:pPr marL="285750" indent="-285750">
              <a:buFont typeface="Arial" charset="0"/>
              <a:buChar char="•"/>
            </a:pPr>
            <a:r>
              <a:rPr lang="en-US" dirty="0" smtClean="0">
                <a:solidFill>
                  <a:schemeClr val="accent1">
                    <a:lumMod val="50000"/>
                  </a:schemeClr>
                </a:solidFill>
                <a:ea typeface="Century Gothic" charset="0"/>
                <a:cs typeface="Century Gothic" charset="0"/>
              </a:rPr>
              <a:t>Look out for words like ’might’ and ‘could’ – these can trick you into thinking that a fact has been stated, when its a suggestion (especially with the true and false questions) </a:t>
            </a:r>
            <a:br>
              <a:rPr lang="en-US" dirty="0" smtClean="0">
                <a:solidFill>
                  <a:schemeClr val="accent1">
                    <a:lumMod val="50000"/>
                  </a:schemeClr>
                </a:solidFill>
                <a:ea typeface="Century Gothic" charset="0"/>
                <a:cs typeface="Century Gothic" charset="0"/>
              </a:rPr>
            </a:br>
            <a:r>
              <a:rPr lang="en-US" dirty="0" smtClean="0">
                <a:solidFill>
                  <a:schemeClr val="accent1">
                    <a:lumMod val="50000"/>
                  </a:schemeClr>
                </a:solidFill>
                <a:ea typeface="Century Gothic" charset="0"/>
                <a:cs typeface="Century Gothic" charset="0"/>
              </a:rPr>
              <a:t>e.g. the drug might cause drowsiness – A  side affect of the drug is tiredness true/false/can’t tell</a:t>
            </a:r>
            <a:endParaRPr lang="en-US" dirty="0">
              <a:solidFill>
                <a:schemeClr val="accent1">
                  <a:lumMod val="50000"/>
                </a:schemeClr>
              </a:solidFill>
              <a:ea typeface="Century Gothic" charset="0"/>
              <a:cs typeface="Century Gothic" charset="0"/>
            </a:endParaRPr>
          </a:p>
          <a:p>
            <a:pPr marL="285750" indent="-285750">
              <a:buFont typeface="Arial" charset="0"/>
              <a:buChar char="•"/>
            </a:pPr>
            <a:endParaRPr lang="en-US" dirty="0" smtClean="0">
              <a:solidFill>
                <a:schemeClr val="accent1">
                  <a:lumMod val="50000"/>
                </a:schemeClr>
              </a:solidFill>
              <a:ea typeface="Century Gothic" charset="0"/>
              <a:cs typeface="Century Gothic" charset="0"/>
            </a:endParaRPr>
          </a:p>
          <a:p>
            <a:pPr marL="285750" indent="-285750">
              <a:buFont typeface="Arial" charset="0"/>
              <a:buChar char="•"/>
            </a:pPr>
            <a:r>
              <a:rPr lang="en-US" dirty="0" smtClean="0">
                <a:solidFill>
                  <a:schemeClr val="accent1">
                    <a:lumMod val="50000"/>
                  </a:schemeClr>
                </a:solidFill>
                <a:ea typeface="Century Gothic" charset="0"/>
                <a:cs typeface="Century Gothic" charset="0"/>
              </a:rPr>
              <a:t>Skim the text (15 seconds) and give each paragraph a rough heading so you know where to look </a:t>
            </a:r>
            <a:br>
              <a:rPr lang="en-US" dirty="0" smtClean="0">
                <a:solidFill>
                  <a:schemeClr val="accent1">
                    <a:lumMod val="50000"/>
                  </a:schemeClr>
                </a:solidFill>
                <a:ea typeface="Century Gothic" charset="0"/>
                <a:cs typeface="Century Gothic" charset="0"/>
              </a:rPr>
            </a:br>
            <a:r>
              <a:rPr lang="en-US" dirty="0" smtClean="0">
                <a:solidFill>
                  <a:schemeClr val="accent1">
                    <a:lumMod val="50000"/>
                  </a:schemeClr>
                </a:solidFill>
                <a:ea typeface="Century Gothic" charset="0"/>
                <a:cs typeface="Century Gothic" charset="0"/>
              </a:rPr>
              <a:t>for information</a:t>
            </a:r>
          </a:p>
          <a:p>
            <a:pPr marL="285750" indent="-285750">
              <a:buFont typeface="Arial" charset="0"/>
              <a:buChar char="•"/>
            </a:pPr>
            <a:r>
              <a:rPr lang="en-US" dirty="0" smtClean="0">
                <a:solidFill>
                  <a:schemeClr val="accent1">
                    <a:lumMod val="50000"/>
                  </a:schemeClr>
                </a:solidFill>
                <a:ea typeface="Century Gothic" charset="0"/>
                <a:cs typeface="Century Gothic" charset="0"/>
              </a:rPr>
              <a:t>Read the questions and go back to the relevant section of the text  to find your answer</a:t>
            </a:r>
          </a:p>
          <a:p>
            <a:pPr marL="285750" indent="-285750">
              <a:buFont typeface="Arial" charset="0"/>
              <a:buChar char="•"/>
            </a:pPr>
            <a:r>
              <a:rPr lang="en-US" dirty="0" smtClean="0">
                <a:solidFill>
                  <a:schemeClr val="accent1">
                    <a:lumMod val="50000"/>
                  </a:schemeClr>
                </a:solidFill>
                <a:ea typeface="Century Gothic" charset="0"/>
                <a:cs typeface="Century Gothic" charset="0"/>
              </a:rPr>
              <a:t>Scan for a key word and its synonyms that relate to the question, to find the relevant section of text</a:t>
            </a:r>
          </a:p>
          <a:p>
            <a:pPr marL="285750" indent="-285750">
              <a:buFont typeface="Arial" charset="0"/>
              <a:buChar char="•"/>
            </a:pPr>
            <a:endParaRPr lang="en-US" dirty="0">
              <a:solidFill>
                <a:schemeClr val="accent1">
                  <a:lumMod val="50000"/>
                </a:schemeClr>
              </a:solidFill>
              <a:ea typeface="Century Gothic" charset="0"/>
              <a:cs typeface="Century Gothic" charset="0"/>
            </a:endParaRPr>
          </a:p>
          <a:p>
            <a:pPr marL="285750" indent="-285750">
              <a:buFont typeface="Arial" charset="0"/>
              <a:buChar char="•"/>
            </a:pPr>
            <a:r>
              <a:rPr lang="en-US" dirty="0" smtClean="0">
                <a:solidFill>
                  <a:schemeClr val="accent1">
                    <a:lumMod val="50000"/>
                  </a:schemeClr>
                </a:solidFill>
                <a:ea typeface="Century Gothic" charset="0"/>
                <a:cs typeface="Century Gothic" charset="0"/>
              </a:rPr>
              <a:t>Sometimes the questions require information from more than just one section of the text and there can be very long winded free text questions - you might find it easier to do the other 3 questions on that passage and then come back to the question, you will have read more of the passage without wasting time.</a:t>
            </a:r>
          </a:p>
          <a:p>
            <a:pPr marL="285750" indent="-285750">
              <a:buFont typeface="Arial" charset="0"/>
              <a:buChar char="•"/>
            </a:pPr>
            <a:endParaRPr lang="en-US" dirty="0">
              <a:solidFill>
                <a:schemeClr val="accent1">
                  <a:lumMod val="50000"/>
                </a:schemeClr>
              </a:solidFill>
              <a:ea typeface="Century Gothic" charset="0"/>
              <a:cs typeface="Century Gothic" charset="0"/>
            </a:endParaRPr>
          </a:p>
          <a:p>
            <a:pPr marL="285750" indent="-285750">
              <a:buFont typeface="Arial" charset="0"/>
              <a:buChar char="•"/>
            </a:pPr>
            <a:r>
              <a:rPr lang="en-US" dirty="0" smtClean="0">
                <a:solidFill>
                  <a:schemeClr val="accent1">
                    <a:lumMod val="50000"/>
                  </a:schemeClr>
                </a:solidFill>
                <a:ea typeface="Century Gothic" charset="0"/>
                <a:cs typeface="Century Gothic" charset="0"/>
              </a:rPr>
              <a:t>Do a few practices without being timed so that you can work on critically evaluating a text and </a:t>
            </a:r>
            <a:r>
              <a:rPr lang="en-US" dirty="0" err="1" smtClean="0">
                <a:solidFill>
                  <a:schemeClr val="accent1">
                    <a:lumMod val="50000"/>
                  </a:schemeClr>
                </a:solidFill>
                <a:ea typeface="Century Gothic" charset="0"/>
                <a:cs typeface="Century Gothic" charset="0"/>
              </a:rPr>
              <a:t>familiarise</a:t>
            </a:r>
            <a:r>
              <a:rPr lang="en-US" dirty="0" smtClean="0">
                <a:solidFill>
                  <a:schemeClr val="accent1">
                    <a:lumMod val="50000"/>
                  </a:schemeClr>
                </a:solidFill>
                <a:ea typeface="Century Gothic" charset="0"/>
                <a:cs typeface="Century Gothic" charset="0"/>
              </a:rPr>
              <a:t> yourself with what mistakes  trip you up</a:t>
            </a:r>
          </a:p>
          <a:p>
            <a:pPr marL="285750" indent="-285750">
              <a:buFont typeface="Arial" charset="0"/>
              <a:buChar char="•"/>
            </a:pPr>
            <a:r>
              <a:rPr lang="en-US" dirty="0" smtClean="0">
                <a:solidFill>
                  <a:schemeClr val="accent1">
                    <a:lumMod val="50000"/>
                  </a:schemeClr>
                </a:solidFill>
                <a:ea typeface="Century Gothic" charset="0"/>
                <a:cs typeface="Century Gothic" charset="0"/>
              </a:rPr>
              <a:t>get into the swing of getting the right answers with plenty of time before starting timed practice</a:t>
            </a:r>
          </a:p>
          <a:p>
            <a:pPr marL="285750" indent="-285750">
              <a:buFont typeface="Arial" charset="0"/>
              <a:buChar char="•"/>
            </a:pPr>
            <a:endParaRPr lang="en-US" dirty="0">
              <a:solidFill>
                <a:schemeClr val="accent1">
                  <a:lumMod val="50000"/>
                </a:schemeClr>
              </a:solidFill>
              <a:ea typeface="Century Gothic" charset="0"/>
              <a:cs typeface="Century Gothic" charset="0"/>
            </a:endParaRPr>
          </a:p>
          <a:p>
            <a:pPr marL="285750" indent="-285750">
              <a:buFont typeface="Arial" charset="0"/>
              <a:buChar char="•"/>
            </a:pPr>
            <a:r>
              <a:rPr lang="en-US" dirty="0" smtClean="0">
                <a:solidFill>
                  <a:schemeClr val="accent1">
                    <a:lumMod val="50000"/>
                  </a:schemeClr>
                </a:solidFill>
                <a:ea typeface="Century Gothic" charset="0"/>
                <a:cs typeface="Century Gothic" charset="0"/>
              </a:rPr>
              <a:t>The difficulty of verbal reasoning isn’t the questions (once you have  gotten used to them) but the the time pressure so timed practice is </a:t>
            </a:r>
            <a:r>
              <a:rPr lang="en-US" dirty="0" smtClean="0">
                <a:solidFill>
                  <a:schemeClr val="accent1">
                    <a:lumMod val="50000"/>
                  </a:schemeClr>
                </a:solidFill>
                <a:ea typeface="Century Gothic" charset="0"/>
                <a:cs typeface="Century Gothic" charset="0"/>
              </a:rPr>
              <a:t>crucial!</a:t>
            </a:r>
            <a:endParaRPr lang="en-US" dirty="0" smtClean="0">
              <a:solidFill>
                <a:schemeClr val="accent1">
                  <a:lumMod val="50000"/>
                </a:schemeClr>
              </a:solidFill>
              <a:ea typeface="Century Gothic" charset="0"/>
              <a:cs typeface="Century Gothic" charset="0"/>
            </a:endParaRPr>
          </a:p>
        </p:txBody>
      </p:sp>
    </p:spTree>
    <p:extLst>
      <p:ext uri="{BB962C8B-B14F-4D97-AF65-F5344CB8AC3E}">
        <p14:creationId xmlns:p14="http://schemas.microsoft.com/office/powerpoint/2010/main" val="86274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5721" y="687405"/>
            <a:ext cx="8885208" cy="5355312"/>
          </a:xfrm>
          <a:prstGeom prst="rect">
            <a:avLst/>
          </a:prstGeom>
        </p:spPr>
        <p:txBody>
          <a:bodyPr wrap="square">
            <a:spAutoFit/>
          </a:bodyPr>
          <a:lstStyle/>
          <a:p>
            <a:r>
              <a:rPr lang="en-US" dirty="0">
                <a:solidFill>
                  <a:srgbClr val="006DA8"/>
                </a:solidFill>
                <a:latin typeface="Arial" charset="0"/>
                <a:ea typeface="Times New Roman" charset="0"/>
                <a:cs typeface="Times New Roman" charset="0"/>
                <a:hlinkClick r:id="rId2"/>
              </a:rPr>
              <a:t>http://www.kent.ac.uk/careers/tests/verbaltest.htm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3"/>
              </a:rPr>
              <a:t>http://www.assessmentday.co.uk/Free_practice_Verbal.htm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4" invalidUrl="http://www.assessmentday.co.uk/Practice Graduate Aptitude Test1_Verbal.htm"/>
              </a:rPr>
              <a:t>http://www.assessmentday.co.uk/Pract...st1_Verbal.htm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5"/>
              </a:rPr>
              <a:t>http://www.shldirect.com/verbal.html</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6"/>
              </a:rPr>
              <a:t>http://www.psychometric-success.com/...-questions.htm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7"/>
              </a:rPr>
              <a:t>http://www.psychometric-success.com/...-questions.htm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8"/>
              </a:rPr>
              <a:t>http://www.excitingfutures.com/verbalreasoning.htm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9"/>
              </a:rPr>
              <a:t>http://www.policecouldyou.co.uk/officers/verbal.php</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0"/>
              </a:rPr>
              <a:t>http://money.guardian.co.uk/work/psy...R3=&amp;R4=&amp;R5=&amp;R6</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1"/>
              </a:rPr>
              <a:t>http://europa.eu/epso/pdf/verbal-tests_en.pdf</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2" invalidUrl="https://www.west-midlands.police.uk/wmprrecruit/uploadedimages/Numerical Reasoning.doc"/>
              </a:rPr>
              <a:t>http://www.west-midlands.police.uk/w...0Reasoning.doc</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3"/>
              </a:rPr>
              <a:t>http://practicetests.cubiks.com/verbal.htm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4"/>
              </a:rPr>
              <a:t>http://www.onexamination.com/ukcat/P...aspx?tid=UKCAT</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5"/>
              </a:rPr>
              <a:t>http://ukcatpracticeonline.com/homep...Reasoning.html</a:t>
            </a:r>
            <a:r>
              <a:rPr lang="en-US" dirty="0">
                <a:solidFill>
                  <a:srgbClr val="505050"/>
                </a:solidFill>
                <a:latin typeface="Arial" charset="0"/>
                <a:ea typeface="Times New Roman" charset="0"/>
              </a:rPr>
              <a:t> </a:t>
            </a:r>
            <a:r>
              <a:rPr lang="en-US" sz="800" dirty="0">
                <a:solidFill>
                  <a:srgbClr val="505050"/>
                </a:solidFill>
                <a:latin typeface="Arial" charset="0"/>
                <a:ea typeface="Times New Roman" charset="0"/>
              </a:rPr>
              <a:t>(thanks to </a:t>
            </a:r>
            <a:r>
              <a:rPr lang="en-US" sz="800" i="1" dirty="0" err="1">
                <a:solidFill>
                  <a:srgbClr val="505050"/>
                </a:solidFill>
                <a:latin typeface="Arial" charset="0"/>
                <a:ea typeface="Times New Roman" charset="0"/>
              </a:rPr>
              <a:t>thecutiepie</a:t>
            </a:r>
            <a:r>
              <a:rPr lang="en-US" sz="800" dirty="0">
                <a:solidFill>
                  <a:srgbClr val="505050"/>
                </a:solidFill>
                <a:latin typeface="Arial" charset="0"/>
                <a:ea typeface="Times New Roman" charset="0"/>
              </a:rPr>
              <a:t> for posting)</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6"/>
              </a:rPr>
              <a:t>http://irisharmy.shlsolutions.net/VMG1.htm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7" invalidUrl="http://www.euvonal.hu/kulugy/upload/M_47/rek5/88/Numerical and verbal reasoning - A8.PDF"/>
              </a:rPr>
              <a:t>http://www.euvonal.hu/kulugy/upload/...g%20-%20A8.PDF</a:t>
            </a:r>
            <a:r>
              <a:rPr lang="en-US" dirty="0">
                <a:solidFill>
                  <a:srgbClr val="505050"/>
                </a:solidFill>
                <a:latin typeface="Arial" charset="0"/>
                <a:ea typeface="Times New Roman" charset="0"/>
              </a:rPr>
              <a:t> </a:t>
            </a:r>
            <a:r>
              <a:rPr lang="en-US" sz="800" dirty="0">
                <a:solidFill>
                  <a:srgbClr val="505050"/>
                </a:solidFill>
                <a:latin typeface="Arial" charset="0"/>
                <a:ea typeface="Times New Roman" charset="0"/>
              </a:rPr>
              <a:t>(thanks to </a:t>
            </a:r>
            <a:r>
              <a:rPr lang="en-US" sz="800" i="1" dirty="0" err="1">
                <a:solidFill>
                  <a:srgbClr val="505050"/>
                </a:solidFill>
                <a:latin typeface="Arial" charset="0"/>
                <a:ea typeface="Times New Roman" charset="0"/>
              </a:rPr>
              <a:t>piece_by_piece</a:t>
            </a:r>
            <a:r>
              <a:rPr lang="en-US" sz="800" dirty="0">
                <a:solidFill>
                  <a:srgbClr val="505050"/>
                </a:solidFill>
                <a:latin typeface="Arial" charset="0"/>
                <a:ea typeface="Times New Roman" charset="0"/>
              </a:rPr>
              <a:t> for posting)</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8"/>
              </a:rPr>
              <a:t>http://www.practiceaptitudetests.com/verbal.htm</a:t>
            </a:r>
            <a:r>
              <a:rPr lang="en-US" dirty="0">
                <a:solidFill>
                  <a:srgbClr val="505050"/>
                </a:solidFill>
                <a:latin typeface="Arial" charset="0"/>
                <a:ea typeface="Times New Roman" charset="0"/>
              </a:rPr>
              <a:t> </a:t>
            </a:r>
            <a:r>
              <a:rPr lang="en-US" sz="800" dirty="0">
                <a:solidFill>
                  <a:srgbClr val="505050"/>
                </a:solidFill>
                <a:latin typeface="Arial" charset="0"/>
                <a:ea typeface="Times New Roman" charset="0"/>
              </a:rPr>
              <a:t>(thanks to </a:t>
            </a:r>
            <a:r>
              <a:rPr lang="en-US" sz="800" i="1" dirty="0">
                <a:solidFill>
                  <a:srgbClr val="505050"/>
                </a:solidFill>
                <a:latin typeface="Arial" charset="0"/>
                <a:ea typeface="Times New Roman" charset="0"/>
              </a:rPr>
              <a:t>HenryM17</a:t>
            </a:r>
            <a:r>
              <a:rPr lang="en-US" sz="800" dirty="0">
                <a:solidFill>
                  <a:srgbClr val="505050"/>
                </a:solidFill>
                <a:latin typeface="Arial" charset="0"/>
                <a:ea typeface="Times New Roman" charset="0"/>
              </a:rPr>
              <a:t> for posting)</a:t>
            </a:r>
            <a:r>
              <a:rPr lang="en-US" dirty="0">
                <a:solidFill>
                  <a:srgbClr val="505050"/>
                </a:solidFill>
                <a:latin typeface="Arial" charset="0"/>
                <a:ea typeface="Times New Roman" charset="0"/>
              </a:rPr>
              <a:t>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9"/>
              </a:rPr>
              <a:t>http://www.kaptest.co.uk/courses/uk-...reasoning.aspx</a:t>
            </a:r>
            <a:r>
              <a:rPr lang="en-US" dirty="0">
                <a:solidFill>
                  <a:srgbClr val="505050"/>
                </a:solidFill>
                <a:latin typeface="Arial" charset="0"/>
                <a:ea typeface="Times New Roman" charset="0"/>
              </a:rPr>
              <a:t>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20"/>
              </a:rPr>
              <a:t>http://www.wikijob.co.uk/wiki/verbal-reasoning</a:t>
            </a:r>
            <a:r>
              <a:rPr lang="en-US" dirty="0">
                <a:solidFill>
                  <a:srgbClr val="505050"/>
                </a:solidFill>
                <a:latin typeface="Arial" charset="0"/>
                <a:ea typeface="Times New Roman" charset="0"/>
              </a:rPr>
              <a:t> </a:t>
            </a:r>
            <a:r>
              <a:rPr lang="en-US" sz="800" dirty="0">
                <a:solidFill>
                  <a:srgbClr val="505050"/>
                </a:solidFill>
                <a:latin typeface="Arial" charset="0"/>
                <a:ea typeface="Times New Roman" charset="0"/>
              </a:rPr>
              <a:t>(sign up required, thanks to </a:t>
            </a:r>
            <a:r>
              <a:rPr lang="en-US" sz="800" i="1" dirty="0" err="1">
                <a:solidFill>
                  <a:srgbClr val="505050"/>
                </a:solidFill>
                <a:latin typeface="Arial" charset="0"/>
                <a:ea typeface="Times New Roman" charset="0"/>
              </a:rPr>
              <a:t>trektor</a:t>
            </a:r>
            <a:r>
              <a:rPr lang="en-US" sz="800" dirty="0">
                <a:solidFill>
                  <a:srgbClr val="505050"/>
                </a:solidFill>
                <a:latin typeface="Arial" charset="0"/>
                <a:ea typeface="Times New Roman" charset="0"/>
              </a:rPr>
              <a:t> for posting)</a:t>
            </a:r>
            <a:r>
              <a:rPr lang="en-US" dirty="0"/>
              <a:t> </a:t>
            </a:r>
          </a:p>
        </p:txBody>
      </p:sp>
    </p:spTree>
    <p:extLst>
      <p:ext uri="{BB962C8B-B14F-4D97-AF65-F5344CB8AC3E}">
        <p14:creationId xmlns:p14="http://schemas.microsoft.com/office/powerpoint/2010/main" val="31864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9342782" cy="7171194"/>
          </a:xfrm>
          <a:prstGeom prst="rect">
            <a:avLst/>
          </a:prstGeom>
          <a:noFill/>
        </p:spPr>
        <p:txBody>
          <a:bodyPr wrap="square" rtlCol="0">
            <a:spAutoFit/>
          </a:bodyPr>
          <a:lstStyle/>
          <a:p>
            <a:pPr algn="ctr"/>
            <a:endParaRPr lang="en-US" sz="2800" u="sng" dirty="0" smtClean="0">
              <a:latin typeface="Century Gothic" charset="0"/>
              <a:ea typeface="Century Gothic" charset="0"/>
              <a:cs typeface="Century Gothic" charset="0"/>
            </a:endParaRPr>
          </a:p>
          <a:p>
            <a:pPr algn="ctr"/>
            <a:r>
              <a:rPr lang="en-US" sz="3600" b="1" u="sng" dirty="0" smtClean="0">
                <a:solidFill>
                  <a:schemeClr val="accent1">
                    <a:lumMod val="50000"/>
                  </a:schemeClr>
                </a:solidFill>
                <a:ea typeface="Century Gothic" charset="0"/>
                <a:cs typeface="Century Gothic" charset="0"/>
              </a:rPr>
              <a:t>Quantitative Reasoning</a:t>
            </a:r>
          </a:p>
          <a:p>
            <a:pPr marL="571500" indent="-571500">
              <a:buFont typeface="Arial" charset="0"/>
              <a:buChar char="•"/>
            </a:pPr>
            <a:endParaRPr lang="en-US" dirty="0" smtClean="0">
              <a:solidFill>
                <a:schemeClr val="accent1">
                  <a:lumMod val="50000"/>
                </a:schemeClr>
              </a:solidFill>
              <a:ea typeface="Century Gothic" charset="0"/>
              <a:cs typeface="Century Gothic" charset="0"/>
            </a:endParaRPr>
          </a:p>
          <a:p>
            <a:pPr marL="571500" indent="-571500">
              <a:buFont typeface="Arial" charset="0"/>
              <a:buChar char="•"/>
            </a:pPr>
            <a:r>
              <a:rPr lang="en-US" dirty="0" smtClean="0">
                <a:solidFill>
                  <a:schemeClr val="accent1">
                    <a:lumMod val="50000"/>
                  </a:schemeClr>
                </a:solidFill>
                <a:ea typeface="Century Gothic" charset="0"/>
                <a:cs typeface="Century Gothic" charset="0"/>
              </a:rPr>
              <a:t>You don’t need to be good at math, you just need to be good at understanding </a:t>
            </a:r>
            <a:r>
              <a:rPr lang="en-US" dirty="0">
                <a:solidFill>
                  <a:schemeClr val="accent1">
                    <a:lumMod val="50000"/>
                  </a:schemeClr>
                </a:solidFill>
                <a:ea typeface="Century Gothic" charset="0"/>
                <a:cs typeface="Century Gothic" charset="0"/>
              </a:rPr>
              <a:t>solving </a:t>
            </a:r>
            <a:r>
              <a:rPr lang="en-US" dirty="0" smtClean="0">
                <a:solidFill>
                  <a:schemeClr val="accent1">
                    <a:lumMod val="50000"/>
                  </a:schemeClr>
                </a:solidFill>
                <a:ea typeface="Century Gothic" charset="0"/>
                <a:cs typeface="Century Gothic" charset="0"/>
              </a:rPr>
              <a:t>problems</a:t>
            </a:r>
          </a:p>
          <a:p>
            <a:pPr marL="571500" indent="-571500">
              <a:buFont typeface="Arial" charset="0"/>
              <a:buChar char="•"/>
            </a:pPr>
            <a:r>
              <a:rPr lang="en-US" dirty="0" smtClean="0">
                <a:solidFill>
                  <a:schemeClr val="accent1">
                    <a:lumMod val="50000"/>
                  </a:schemeClr>
                </a:solidFill>
                <a:ea typeface="Century Gothic" charset="0"/>
                <a:cs typeface="Century Gothic" charset="0"/>
              </a:rPr>
              <a:t>Medify has a list of calculations you need to know - they are all GCSE grade</a:t>
            </a:r>
          </a:p>
          <a:p>
            <a:pPr marL="571500" indent="-571500">
              <a:buFont typeface="Arial" charset="0"/>
              <a:buChar char="•"/>
            </a:pPr>
            <a:endParaRPr lang="en-US" dirty="0">
              <a:solidFill>
                <a:schemeClr val="accent1">
                  <a:lumMod val="50000"/>
                </a:schemeClr>
              </a:solidFill>
              <a:ea typeface="Century Gothic" charset="0"/>
              <a:cs typeface="Century Gothic" charset="0"/>
            </a:endParaRPr>
          </a:p>
          <a:p>
            <a:pPr marL="571500" indent="-571500">
              <a:buFont typeface="Arial" charset="0"/>
              <a:buChar char="•"/>
            </a:pPr>
            <a:r>
              <a:rPr lang="en-US" dirty="0" smtClean="0">
                <a:solidFill>
                  <a:schemeClr val="accent1">
                    <a:lumMod val="50000"/>
                  </a:schemeClr>
                </a:solidFill>
                <a:ea typeface="Century Gothic" charset="0"/>
                <a:cs typeface="Century Gothic" charset="0"/>
              </a:rPr>
              <a:t>Looking </a:t>
            </a:r>
            <a:r>
              <a:rPr lang="en-US" dirty="0">
                <a:solidFill>
                  <a:schemeClr val="accent1">
                    <a:lumMod val="50000"/>
                  </a:schemeClr>
                </a:solidFill>
                <a:ea typeface="Century Gothic" charset="0"/>
                <a:cs typeface="Century Gothic" charset="0"/>
              </a:rPr>
              <a:t>at the questions and the answers, quickly evaluate if you can estimate instead of using precise numbers in your calculation which will save </a:t>
            </a:r>
            <a:r>
              <a:rPr lang="en-US" dirty="0" smtClean="0">
                <a:solidFill>
                  <a:schemeClr val="accent1">
                    <a:lumMod val="50000"/>
                  </a:schemeClr>
                </a:solidFill>
                <a:ea typeface="Century Gothic" charset="0"/>
                <a:cs typeface="Century Gothic" charset="0"/>
              </a:rPr>
              <a:t>time</a:t>
            </a:r>
          </a:p>
          <a:p>
            <a:pPr marL="571500" indent="-571500">
              <a:buFont typeface="Arial" charset="0"/>
              <a:buChar char="•"/>
            </a:pPr>
            <a:r>
              <a:rPr lang="en-US" dirty="0">
                <a:solidFill>
                  <a:schemeClr val="accent1">
                    <a:lumMod val="50000"/>
                  </a:schemeClr>
                </a:solidFill>
                <a:ea typeface="Century Gothic" charset="0"/>
                <a:cs typeface="Century Gothic" charset="0"/>
              </a:rPr>
              <a:t>It is faster to do calculations yourself instead of using a calculator so brush up on your mental math</a:t>
            </a:r>
          </a:p>
          <a:p>
            <a:pPr marL="571500" indent="-571500">
              <a:buFont typeface="Arial" charset="0"/>
              <a:buChar char="•"/>
            </a:pPr>
            <a:r>
              <a:rPr lang="en-US" dirty="0" smtClean="0">
                <a:solidFill>
                  <a:schemeClr val="accent1">
                    <a:lumMod val="50000"/>
                  </a:schemeClr>
                </a:solidFill>
                <a:ea typeface="Century Gothic" charset="0"/>
                <a:cs typeface="Century Gothic" charset="0"/>
              </a:rPr>
              <a:t>Practice using the on screen calculator, not a hand held calculator</a:t>
            </a:r>
          </a:p>
          <a:p>
            <a:pPr marL="571500" indent="-571500">
              <a:buFont typeface="Arial" charset="0"/>
              <a:buChar char="•"/>
            </a:pPr>
            <a:endParaRPr lang="en-US" dirty="0" smtClean="0">
              <a:solidFill>
                <a:schemeClr val="accent1">
                  <a:lumMod val="50000"/>
                </a:schemeClr>
              </a:solidFill>
              <a:ea typeface="Century Gothic" charset="0"/>
              <a:cs typeface="Century Gothic" charset="0"/>
            </a:endParaRPr>
          </a:p>
          <a:p>
            <a:pPr marL="571500" indent="-571500">
              <a:buFont typeface="Arial" charset="0"/>
              <a:buChar char="•"/>
            </a:pPr>
            <a:r>
              <a:rPr lang="en-US" dirty="0" smtClean="0">
                <a:solidFill>
                  <a:schemeClr val="accent1">
                    <a:lumMod val="50000"/>
                  </a:schemeClr>
                </a:solidFill>
                <a:ea typeface="Century Gothic" charset="0"/>
                <a:cs typeface="Century Gothic" charset="0"/>
              </a:rPr>
              <a:t>Like Verbal reasoning, the difficulty is in the timing not the questions, so get practice under time pressure</a:t>
            </a:r>
          </a:p>
          <a:p>
            <a:pPr marL="571500" indent="-571500">
              <a:buFont typeface="Arial" charset="0"/>
              <a:buChar char="•"/>
            </a:pPr>
            <a:r>
              <a:rPr lang="en-US" dirty="0" smtClean="0">
                <a:solidFill>
                  <a:schemeClr val="accent1">
                    <a:lumMod val="50000"/>
                  </a:schemeClr>
                </a:solidFill>
                <a:ea typeface="Century Gothic" charset="0"/>
                <a:cs typeface="Century Gothic" charset="0"/>
              </a:rPr>
              <a:t>Do all the easier questions first quickly and guess and flag all the others, then go back and retry them</a:t>
            </a:r>
          </a:p>
          <a:p>
            <a:pPr marL="571500" indent="-571500">
              <a:buFont typeface="Arial" charset="0"/>
              <a:buChar char="•"/>
            </a:pPr>
            <a:endParaRPr lang="en-US" dirty="0">
              <a:solidFill>
                <a:schemeClr val="accent1">
                  <a:lumMod val="50000"/>
                </a:schemeClr>
              </a:solidFill>
              <a:ea typeface="Century Gothic" charset="0"/>
              <a:cs typeface="Century Gothic" charset="0"/>
            </a:endParaRPr>
          </a:p>
          <a:p>
            <a:pPr marL="571500" indent="-571500">
              <a:buFont typeface="Arial" charset="0"/>
              <a:buChar char="•"/>
            </a:pPr>
            <a:endParaRPr lang="en-US" dirty="0" smtClean="0">
              <a:solidFill>
                <a:schemeClr val="accent1">
                  <a:lumMod val="50000"/>
                </a:schemeClr>
              </a:solidFill>
              <a:ea typeface="Century Gothic" charset="0"/>
              <a:cs typeface="Century Gothic" charset="0"/>
            </a:endParaRPr>
          </a:p>
          <a:p>
            <a:endParaRPr lang="en-US" dirty="0" smtClean="0">
              <a:solidFill>
                <a:srgbClr val="0070C0"/>
              </a:solidFill>
              <a:ea typeface="Century Gothic" charset="0"/>
              <a:cs typeface="Century Gothic" charset="0"/>
            </a:endParaRPr>
          </a:p>
          <a:p>
            <a:endParaRPr lang="en-US" dirty="0" smtClean="0">
              <a:solidFill>
                <a:srgbClr val="0070C0"/>
              </a:solidFill>
              <a:ea typeface="Century Gothic" charset="0"/>
              <a:cs typeface="Century Gothic" charset="0"/>
            </a:endParaRPr>
          </a:p>
          <a:p>
            <a:endParaRPr lang="en-US" dirty="0" smtClean="0">
              <a:solidFill>
                <a:srgbClr val="0070C0"/>
              </a:solidFill>
              <a:ea typeface="Century Gothic" charset="0"/>
              <a:cs typeface="Century Gothic" charset="0"/>
            </a:endParaRPr>
          </a:p>
          <a:p>
            <a:endParaRPr lang="en-US" dirty="0">
              <a:solidFill>
                <a:schemeClr val="accent1">
                  <a:lumMod val="50000"/>
                </a:schemeClr>
              </a:solidFill>
              <a:ea typeface="Century Gothic" charset="0"/>
              <a:cs typeface="Century Gothic" charset="0"/>
            </a:endParaRPr>
          </a:p>
          <a:p>
            <a:endParaRPr lang="en-US" dirty="0">
              <a:solidFill>
                <a:schemeClr val="accent1">
                  <a:lumMod val="50000"/>
                </a:schemeClr>
              </a:solidFill>
              <a:ea typeface="Century Gothic" charset="0"/>
              <a:cs typeface="Century Gothic" charset="0"/>
            </a:endParaRPr>
          </a:p>
        </p:txBody>
      </p:sp>
    </p:spTree>
    <p:extLst>
      <p:ext uri="{BB962C8B-B14F-4D97-AF65-F5344CB8AC3E}">
        <p14:creationId xmlns:p14="http://schemas.microsoft.com/office/powerpoint/2010/main" val="41376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068" y="210026"/>
            <a:ext cx="11777932" cy="6647974"/>
          </a:xfrm>
          <a:prstGeom prst="rect">
            <a:avLst/>
          </a:prstGeom>
        </p:spPr>
        <p:txBody>
          <a:bodyPr wrap="square">
            <a:spAutoFit/>
          </a:bodyPr>
          <a:lstStyle/>
          <a:p>
            <a:pPr>
              <a:spcAft>
                <a:spcPts val="0"/>
              </a:spcAft>
            </a:pPr>
            <a:r>
              <a:rPr lang="en-US" sz="1600" dirty="0">
                <a:solidFill>
                  <a:srgbClr val="006DA8"/>
                </a:solidFill>
                <a:latin typeface="Arial" charset="0"/>
                <a:ea typeface="Times New Roman" charset="0"/>
                <a:cs typeface="Times New Roman" charset="0"/>
                <a:hlinkClick r:id="rId2"/>
              </a:rPr>
              <a:t>http://www.assessmentday.co.uk/numer...de_test_2.html</a:t>
            </a:r>
            <a:r>
              <a:rPr lang="en-US" sz="1600" dirty="0">
                <a:solidFill>
                  <a:srgbClr val="505050"/>
                </a:solidFill>
                <a:latin typeface="Arial" charset="0"/>
                <a:ea typeface="Times New Roman" charset="0"/>
                <a:cs typeface="Times New Roman" charset="0"/>
              </a:rPr>
              <a:t>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3"/>
              </a:rPr>
              <a:t>http://www.assessmentday.co.uk/numer...de_test_1.html</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4"/>
              </a:rPr>
              <a:t>http://ukcatpracticeonline.com/homep...Reasoning.html</a:t>
            </a:r>
            <a:r>
              <a:rPr lang="en-US" sz="1600" dirty="0">
                <a:solidFill>
                  <a:srgbClr val="505050"/>
                </a:solidFill>
                <a:latin typeface="Arial" charset="0"/>
                <a:ea typeface="Times New Roman" charset="0"/>
                <a:cs typeface="Times New Roman" charset="0"/>
              </a:rPr>
              <a:t> </a:t>
            </a:r>
            <a:r>
              <a:rPr lang="en-US" sz="700" dirty="0">
                <a:solidFill>
                  <a:srgbClr val="505050"/>
                </a:solidFill>
                <a:latin typeface="Arial" charset="0"/>
                <a:ea typeface="Times New Roman" charset="0"/>
                <a:cs typeface="Times New Roman" charset="0"/>
              </a:rPr>
              <a:t>(thanks to </a:t>
            </a:r>
            <a:r>
              <a:rPr lang="en-US" sz="700" i="1" dirty="0" err="1">
                <a:solidFill>
                  <a:srgbClr val="505050"/>
                </a:solidFill>
                <a:latin typeface="Arial" charset="0"/>
                <a:ea typeface="Times New Roman" charset="0"/>
                <a:cs typeface="Times New Roman" charset="0"/>
              </a:rPr>
              <a:t>thecutiepie</a:t>
            </a:r>
            <a:r>
              <a:rPr lang="en-US" sz="700" dirty="0">
                <a:solidFill>
                  <a:srgbClr val="505050"/>
                </a:solidFill>
                <a:latin typeface="Arial" charset="0"/>
                <a:ea typeface="Times New Roman" charset="0"/>
                <a:cs typeface="Times New Roman" charset="0"/>
              </a:rPr>
              <a:t> for posting)</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5"/>
              </a:rPr>
              <a:t>http://www.shldirect.com/numerical.html</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6"/>
              </a:rPr>
              <a:t>http://www.psychometric-success.com/...tude-tests.htm</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7"/>
              </a:rPr>
              <a:t>http://www.policecouldyou.co.uk/officers/numbers.php</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8"/>
              </a:rPr>
              <a:t>http://www.mckinsey.com/locations/uk...lving_Test.pdf</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9"/>
              </a:rPr>
              <a:t>http://www.kent.ac.uk/careers/tests/mathstest.htm</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10"/>
              </a:rPr>
              <a:t>http://www.kent.ac.uk/careers/tests/mathstest2.htm</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11"/>
              </a:rPr>
              <a:t>http://www.excitingfutures.com/numericalreasoning.htm</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12"/>
              </a:rPr>
              <a:t>http://mlsc.lboro.ac.uk/resources/nu...nrpt1_98_1.pdf</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13"/>
              </a:rPr>
              <a:t>http://www.stationcrafts.net/maths18...lreasoning.pdf</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14"/>
              </a:rPr>
              <a:t>http://practicetests.cubiks.com/numerical.htm</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15"/>
              </a:rPr>
              <a:t>http://www.aptitudetestsonline.com/q...enumerical.asp</a:t>
            </a:r>
            <a:r>
              <a:rPr lang="en-US" sz="1600" dirty="0">
                <a:solidFill>
                  <a:srgbClr val="505050"/>
                </a:solidFill>
                <a:latin typeface="Arial" charset="0"/>
                <a:ea typeface="Times New Roman" charset="0"/>
                <a:cs typeface="Times New Roman" charset="0"/>
              </a:rPr>
              <a:t> </a:t>
            </a:r>
            <a:r>
              <a:rPr lang="en-US" sz="700" dirty="0">
                <a:solidFill>
                  <a:srgbClr val="505050"/>
                </a:solidFill>
                <a:latin typeface="Arial" charset="0"/>
                <a:ea typeface="Times New Roman" charset="0"/>
                <a:cs typeface="Times New Roman" charset="0"/>
              </a:rPr>
              <a:t>(password: demo)</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16"/>
              </a:rPr>
              <a:t>http://irisharmy.shlsolutions.net/NMG1.htm</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505050"/>
                </a:solidFill>
                <a:latin typeface="Arial" charset="0"/>
                <a:ea typeface="Times New Roman" charset="0"/>
                <a:cs typeface="Times New Roman" charset="0"/>
              </a:rPr>
              <a:t>What </a:t>
            </a:r>
            <a:r>
              <a:rPr lang="en-US" sz="1600" dirty="0" err="1">
                <a:solidFill>
                  <a:srgbClr val="505050"/>
                </a:solidFill>
                <a:latin typeface="Arial" charset="0"/>
                <a:ea typeface="Times New Roman" charset="0"/>
                <a:cs typeface="Times New Roman" charset="0"/>
              </a:rPr>
              <a:t>maths</a:t>
            </a:r>
            <a:r>
              <a:rPr lang="en-US" sz="1600" dirty="0">
                <a:solidFill>
                  <a:srgbClr val="505050"/>
                </a:solidFill>
                <a:latin typeface="Arial" charset="0"/>
                <a:ea typeface="Times New Roman" charset="0"/>
                <a:cs typeface="Times New Roman" charset="0"/>
              </a:rPr>
              <a:t> skills may be tested? - </a:t>
            </a:r>
            <a:r>
              <a:rPr lang="en-US" sz="1600" dirty="0">
                <a:solidFill>
                  <a:srgbClr val="006DA8"/>
                </a:solidFill>
                <a:latin typeface="Arial" charset="0"/>
                <a:ea typeface="Times New Roman" charset="0"/>
                <a:cs typeface="Times New Roman" charset="0"/>
                <a:hlinkClick r:id="rId17" tooltip="Name:  quantitativereasoning.doc&#10;Views: 7186&#10;Size:  22.5 KB"/>
              </a:rPr>
              <a:t>quantitativereasoning.doc</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18"/>
              </a:rPr>
              <a:t>http://www.bbc.co.uk/schools/gcsebitesize/maths/</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19"/>
              </a:rPr>
              <a:t>http://www.mathsrevision.net/gcse/</a:t>
            </a:r>
            <a:endParaRPr lang="en-US" sz="2000" dirty="0">
              <a:latin typeface="Calibri" charset="0"/>
              <a:ea typeface="Calibri" charset="0"/>
              <a:cs typeface="Times New Roman" charset="0"/>
            </a:endParaRPr>
          </a:p>
          <a:p>
            <a:pPr>
              <a:spcAft>
                <a:spcPts val="0"/>
              </a:spcAft>
            </a:pPr>
            <a:r>
              <a:rPr lang="en-US" sz="1600" dirty="0">
                <a:solidFill>
                  <a:srgbClr val="006DA8"/>
                </a:solidFill>
                <a:latin typeface="Arial" charset="0"/>
                <a:ea typeface="Times New Roman" charset="0"/>
                <a:cs typeface="Times New Roman" charset="0"/>
                <a:hlinkClick r:id="rId20" invalidUrl="http://www.euvonal.hu/kulugy/upload/M_47/rek5/88/Numerical and verbal reasoning - A8.PDF"/>
              </a:rPr>
              <a:t>http://www.euvonal.hu/kulugy/upload/...g%20-%20A8.PDF</a:t>
            </a:r>
            <a:r>
              <a:rPr lang="en-US" sz="1600" dirty="0">
                <a:solidFill>
                  <a:srgbClr val="505050"/>
                </a:solidFill>
                <a:latin typeface="Arial" charset="0"/>
                <a:ea typeface="Times New Roman" charset="0"/>
                <a:cs typeface="Times New Roman" charset="0"/>
              </a:rPr>
              <a:t> </a:t>
            </a:r>
            <a:r>
              <a:rPr lang="en-US" sz="700" dirty="0">
                <a:solidFill>
                  <a:srgbClr val="505050"/>
                </a:solidFill>
                <a:latin typeface="Arial" charset="0"/>
                <a:ea typeface="Times New Roman" charset="0"/>
                <a:cs typeface="Times New Roman" charset="0"/>
              </a:rPr>
              <a:t>(thanks to </a:t>
            </a:r>
            <a:r>
              <a:rPr lang="en-US" sz="700" i="1" dirty="0" err="1">
                <a:solidFill>
                  <a:srgbClr val="505050"/>
                </a:solidFill>
                <a:latin typeface="Arial" charset="0"/>
                <a:ea typeface="Times New Roman" charset="0"/>
                <a:cs typeface="Times New Roman" charset="0"/>
              </a:rPr>
              <a:t>piece_by_piece</a:t>
            </a:r>
            <a:r>
              <a:rPr lang="en-US" sz="700" dirty="0" err="1">
                <a:solidFill>
                  <a:srgbClr val="505050"/>
                </a:solidFill>
                <a:latin typeface="Arial" charset="0"/>
                <a:ea typeface="Times New Roman" charset="0"/>
                <a:cs typeface="Times New Roman" charset="0"/>
              </a:rPr>
              <a:t>for</a:t>
            </a:r>
            <a:r>
              <a:rPr lang="en-US" sz="700" dirty="0">
                <a:solidFill>
                  <a:srgbClr val="505050"/>
                </a:solidFill>
                <a:latin typeface="Arial" charset="0"/>
                <a:ea typeface="Times New Roman" charset="0"/>
                <a:cs typeface="Times New Roman" charset="0"/>
              </a:rPr>
              <a:t> posting)</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21"/>
              </a:rPr>
              <a:t>http://students.efinancialcareers.co...rical_test.htm</a:t>
            </a:r>
            <a:r>
              <a:rPr lang="en-US" sz="1600" dirty="0">
                <a:solidFill>
                  <a:srgbClr val="505050"/>
                </a:solidFill>
                <a:latin typeface="Arial" charset="0"/>
                <a:ea typeface="Times New Roman" charset="0"/>
                <a:cs typeface="Times New Roman" charset="0"/>
              </a:rPr>
              <a:t> </a:t>
            </a:r>
            <a:r>
              <a:rPr lang="en-US" sz="700" dirty="0">
                <a:solidFill>
                  <a:srgbClr val="505050"/>
                </a:solidFill>
                <a:latin typeface="Arial" charset="0"/>
                <a:ea typeface="Times New Roman" charset="0"/>
                <a:cs typeface="Times New Roman" charset="0"/>
              </a:rPr>
              <a:t>(thanks to </a:t>
            </a:r>
            <a:r>
              <a:rPr lang="en-US" sz="700" i="1" dirty="0" err="1">
                <a:solidFill>
                  <a:srgbClr val="505050"/>
                </a:solidFill>
                <a:latin typeface="Arial" charset="0"/>
                <a:ea typeface="Times New Roman" charset="0"/>
                <a:cs typeface="Times New Roman" charset="0"/>
              </a:rPr>
              <a:t>piece_by_piece</a:t>
            </a:r>
            <a:r>
              <a:rPr lang="en-US" sz="700" dirty="0">
                <a:solidFill>
                  <a:srgbClr val="505050"/>
                </a:solidFill>
                <a:latin typeface="Arial" charset="0"/>
                <a:ea typeface="Times New Roman" charset="0"/>
                <a:cs typeface="Times New Roman" charset="0"/>
              </a:rPr>
              <a:t> for posting)</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22"/>
              </a:rPr>
              <a:t>http://www.army.mod.uk/documents/gen..._test_prep.pdf</a:t>
            </a:r>
            <a:r>
              <a:rPr lang="en-US" sz="1600" dirty="0">
                <a:solidFill>
                  <a:srgbClr val="505050"/>
                </a:solidFill>
                <a:latin typeface="Arial" charset="0"/>
                <a:ea typeface="Times New Roman" charset="0"/>
                <a:cs typeface="Times New Roman" charset="0"/>
              </a:rPr>
              <a:t> </a:t>
            </a:r>
            <a:r>
              <a:rPr lang="en-US" sz="700" dirty="0">
                <a:solidFill>
                  <a:srgbClr val="505050"/>
                </a:solidFill>
                <a:latin typeface="Arial" charset="0"/>
                <a:ea typeface="Times New Roman" charset="0"/>
                <a:cs typeface="Times New Roman" charset="0"/>
              </a:rPr>
              <a:t>(thanks to </a:t>
            </a:r>
            <a:r>
              <a:rPr lang="en-US" sz="700" i="1" dirty="0" err="1">
                <a:solidFill>
                  <a:srgbClr val="505050"/>
                </a:solidFill>
                <a:latin typeface="Arial" charset="0"/>
                <a:ea typeface="Times New Roman" charset="0"/>
                <a:cs typeface="Times New Roman" charset="0"/>
              </a:rPr>
              <a:t>piece_by_piece</a:t>
            </a:r>
            <a:r>
              <a:rPr lang="en-US" sz="700" dirty="0">
                <a:solidFill>
                  <a:srgbClr val="505050"/>
                </a:solidFill>
                <a:latin typeface="Arial" charset="0"/>
                <a:ea typeface="Times New Roman" charset="0"/>
                <a:cs typeface="Times New Roman" charset="0"/>
              </a:rPr>
              <a:t> for posting)</a:t>
            </a:r>
            <a:r>
              <a:rPr lang="en-US" sz="1600" dirty="0">
                <a:solidFill>
                  <a:srgbClr val="505050"/>
                </a:solidFill>
                <a:latin typeface="Arial" charset="0"/>
                <a:ea typeface="Times New Roman" charset="0"/>
                <a:cs typeface="Times New Roman" charset="0"/>
              </a:rPr>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23"/>
              </a:rPr>
              <a:t>http://www.topemployers.co.uk/gradua...racy-game.html</a:t>
            </a:r>
            <a:r>
              <a:rPr lang="en-US" sz="1600" dirty="0">
                <a:solidFill>
                  <a:srgbClr val="505050"/>
                </a:solidFill>
                <a:latin typeface="Arial" charset="0"/>
                <a:ea typeface="Times New Roman" charset="0"/>
                <a:cs typeface="Times New Roman" charset="0"/>
              </a:rPr>
              <a:t>  </a:t>
            </a:r>
            <a:r>
              <a:rPr lang="en-US" sz="700" dirty="0">
                <a:solidFill>
                  <a:srgbClr val="505050"/>
                </a:solidFill>
                <a:latin typeface="Arial" charset="0"/>
                <a:ea typeface="Times New Roman" charset="0"/>
                <a:cs typeface="Times New Roman" charset="0"/>
              </a:rPr>
              <a:t>(thanks to </a:t>
            </a:r>
            <a:r>
              <a:rPr lang="en-US" sz="700" i="1" dirty="0" err="1">
                <a:solidFill>
                  <a:srgbClr val="505050"/>
                </a:solidFill>
                <a:latin typeface="Arial" charset="0"/>
                <a:ea typeface="Times New Roman" charset="0"/>
                <a:cs typeface="Times New Roman" charset="0"/>
              </a:rPr>
              <a:t>piece_by_piece</a:t>
            </a:r>
            <a:r>
              <a:rPr lang="en-US" sz="700" dirty="0">
                <a:solidFill>
                  <a:srgbClr val="505050"/>
                </a:solidFill>
                <a:latin typeface="Arial" charset="0"/>
                <a:ea typeface="Times New Roman" charset="0"/>
                <a:cs typeface="Times New Roman" charset="0"/>
              </a:rPr>
              <a:t> for posting)</a:t>
            </a:r>
            <a:r>
              <a:rPr lang="en-US" sz="1600" dirty="0">
                <a:solidFill>
                  <a:srgbClr val="505050"/>
                </a:solidFill>
                <a:latin typeface="Arial" charset="0"/>
                <a:ea typeface="Times New Roman" charset="0"/>
                <a:cs typeface="Times New Roman" charset="0"/>
              </a:rPr>
              <a:t>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24"/>
              </a:rPr>
              <a:t>http://www.practiceaptitudetests.com/numerical.htm</a:t>
            </a:r>
            <a:r>
              <a:rPr lang="en-US" sz="1600" dirty="0">
                <a:solidFill>
                  <a:srgbClr val="505050"/>
                </a:solidFill>
                <a:latin typeface="Arial" charset="0"/>
                <a:ea typeface="Times New Roman" charset="0"/>
                <a:cs typeface="Times New Roman" charset="0"/>
              </a:rPr>
              <a:t> </a:t>
            </a:r>
            <a:r>
              <a:rPr lang="en-US" sz="700" dirty="0">
                <a:solidFill>
                  <a:srgbClr val="505050"/>
                </a:solidFill>
                <a:latin typeface="Arial" charset="0"/>
                <a:ea typeface="Times New Roman" charset="0"/>
                <a:cs typeface="Times New Roman" charset="0"/>
              </a:rPr>
              <a:t>(thanks to </a:t>
            </a:r>
            <a:r>
              <a:rPr lang="en-US" sz="700" i="1" dirty="0">
                <a:solidFill>
                  <a:srgbClr val="505050"/>
                </a:solidFill>
                <a:latin typeface="Arial" charset="0"/>
                <a:ea typeface="Times New Roman" charset="0"/>
                <a:cs typeface="Times New Roman" charset="0"/>
              </a:rPr>
              <a:t>HenryM17</a:t>
            </a:r>
            <a:r>
              <a:rPr lang="en-US" sz="700" dirty="0">
                <a:solidFill>
                  <a:srgbClr val="505050"/>
                </a:solidFill>
                <a:latin typeface="Arial" charset="0"/>
                <a:ea typeface="Times New Roman" charset="0"/>
                <a:cs typeface="Times New Roman" charset="0"/>
              </a:rPr>
              <a:t> for posting)</a:t>
            </a:r>
            <a:r>
              <a:rPr lang="en-US" sz="1600" dirty="0">
                <a:solidFill>
                  <a:srgbClr val="505050"/>
                </a:solidFill>
                <a:latin typeface="Arial" charset="0"/>
                <a:ea typeface="Times New Roman" charset="0"/>
                <a:cs typeface="Times New Roman" charset="0"/>
              </a:rPr>
              <a:t>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25"/>
              </a:rPr>
              <a:t>http://www.kaptest.co.uk/courses/uk-...reasoning.aspx</a:t>
            </a:r>
            <a:r>
              <a:rPr lang="en-US" sz="1600" dirty="0">
                <a:solidFill>
                  <a:srgbClr val="505050"/>
                </a:solidFill>
                <a:latin typeface="Arial" charset="0"/>
                <a:ea typeface="Times New Roman" charset="0"/>
                <a:cs typeface="Times New Roman" charset="0"/>
              </a:rPr>
              <a:t> </a:t>
            </a:r>
            <a:br>
              <a:rPr lang="en-US" sz="1600" dirty="0">
                <a:solidFill>
                  <a:srgbClr val="505050"/>
                </a:solidFill>
                <a:latin typeface="Arial" charset="0"/>
                <a:ea typeface="Times New Roman" charset="0"/>
                <a:cs typeface="Times New Roman" charset="0"/>
              </a:rPr>
            </a:br>
            <a:r>
              <a:rPr lang="en-US" sz="1600" dirty="0">
                <a:solidFill>
                  <a:srgbClr val="006DA8"/>
                </a:solidFill>
                <a:latin typeface="Arial" charset="0"/>
                <a:ea typeface="Times New Roman" charset="0"/>
                <a:cs typeface="Times New Roman" charset="0"/>
                <a:hlinkClick r:id="rId26"/>
              </a:rPr>
              <a:t>http://www.wikijob.co.uk/wiki/numerical-reasoning</a:t>
            </a:r>
            <a:r>
              <a:rPr lang="en-US" sz="1600" dirty="0">
                <a:solidFill>
                  <a:srgbClr val="505050"/>
                </a:solidFill>
                <a:latin typeface="Arial" charset="0"/>
                <a:ea typeface="Times New Roman" charset="0"/>
                <a:cs typeface="Times New Roman" charset="0"/>
              </a:rPr>
              <a:t> </a:t>
            </a:r>
            <a:r>
              <a:rPr lang="en-US" sz="700" dirty="0">
                <a:solidFill>
                  <a:srgbClr val="505050"/>
                </a:solidFill>
                <a:latin typeface="Arial" charset="0"/>
                <a:ea typeface="Times New Roman" charset="0"/>
                <a:cs typeface="Times New Roman" charset="0"/>
              </a:rPr>
              <a:t>(sign up required, thanks to </a:t>
            </a:r>
            <a:r>
              <a:rPr lang="en-US" sz="700" i="1" dirty="0" err="1">
                <a:solidFill>
                  <a:srgbClr val="505050"/>
                </a:solidFill>
                <a:latin typeface="Arial" charset="0"/>
                <a:ea typeface="Times New Roman" charset="0"/>
                <a:cs typeface="Times New Roman" charset="0"/>
              </a:rPr>
              <a:t>trektor</a:t>
            </a:r>
            <a:r>
              <a:rPr lang="en-US" sz="700" dirty="0">
                <a:solidFill>
                  <a:srgbClr val="505050"/>
                </a:solidFill>
                <a:latin typeface="Arial" charset="0"/>
                <a:ea typeface="Times New Roman" charset="0"/>
                <a:cs typeface="Times New Roman" charset="0"/>
              </a:rPr>
              <a:t> for posting)</a:t>
            </a:r>
            <a:r>
              <a:rPr lang="en-US" sz="1600" dirty="0">
                <a:solidFill>
                  <a:srgbClr val="505050"/>
                </a:solidFill>
                <a:latin typeface="Arial" charset="0"/>
                <a:ea typeface="Times New Roman" charset="0"/>
                <a:cs typeface="Times New Roman" charset="0"/>
              </a:rPr>
              <a:t> </a:t>
            </a:r>
            <a:endParaRPr lang="en-US" sz="2000" dirty="0">
              <a:latin typeface="Calibri" charset="0"/>
              <a:ea typeface="Calibri" charset="0"/>
              <a:cs typeface="Times New Roman" charset="0"/>
            </a:endParaRPr>
          </a:p>
          <a:p>
            <a:pPr>
              <a:spcAft>
                <a:spcPts val="0"/>
              </a:spcAft>
            </a:pPr>
            <a:r>
              <a:rPr lang="en-US" sz="2400" dirty="0">
                <a:latin typeface="Times New Roman" charset="0"/>
                <a:ea typeface="Times New Roman" charset="0"/>
                <a:cs typeface="Times New Roman" charset="0"/>
              </a:rPr>
              <a:t> </a:t>
            </a:r>
            <a:endParaRPr lang="en-US" sz="2400" dirty="0">
              <a:effectLst/>
              <a:latin typeface="Calibri" charset="0"/>
              <a:ea typeface="Calibri" charset="0"/>
              <a:cs typeface="Times New Roman" charset="0"/>
            </a:endParaRPr>
          </a:p>
        </p:txBody>
      </p:sp>
    </p:spTree>
    <p:extLst>
      <p:ext uri="{BB962C8B-B14F-4D97-AF65-F5344CB8AC3E}">
        <p14:creationId xmlns:p14="http://schemas.microsoft.com/office/powerpoint/2010/main" val="174354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9342782" cy="3724096"/>
          </a:xfrm>
          <a:prstGeom prst="rect">
            <a:avLst/>
          </a:prstGeom>
          <a:noFill/>
        </p:spPr>
        <p:txBody>
          <a:bodyPr wrap="square" rtlCol="0">
            <a:spAutoFit/>
          </a:bodyPr>
          <a:lstStyle/>
          <a:p>
            <a:pPr algn="ctr"/>
            <a:endParaRPr lang="en-US" sz="2800" u="sng" dirty="0" smtClean="0">
              <a:latin typeface="Century Gothic" charset="0"/>
              <a:ea typeface="Century Gothic" charset="0"/>
              <a:cs typeface="Century Gothic" charset="0"/>
            </a:endParaRPr>
          </a:p>
          <a:p>
            <a:pPr algn="ctr"/>
            <a:r>
              <a:rPr lang="en-US" sz="3600" b="1" u="sng" dirty="0" smtClean="0">
                <a:solidFill>
                  <a:schemeClr val="accent1">
                    <a:lumMod val="50000"/>
                  </a:schemeClr>
                </a:solidFill>
                <a:ea typeface="Century Gothic" charset="0"/>
                <a:cs typeface="Century Gothic" charset="0"/>
              </a:rPr>
              <a:t>Abstract </a:t>
            </a:r>
            <a:r>
              <a:rPr lang="en-US" sz="3600" b="1" u="sng" dirty="0" smtClean="0">
                <a:solidFill>
                  <a:schemeClr val="accent1">
                    <a:lumMod val="50000"/>
                  </a:schemeClr>
                </a:solidFill>
                <a:ea typeface="Century Gothic" charset="0"/>
                <a:cs typeface="Century Gothic" charset="0"/>
              </a:rPr>
              <a:t>reasoning</a:t>
            </a:r>
          </a:p>
          <a:p>
            <a:pPr algn="ctr"/>
            <a:endParaRPr lang="en-US" sz="1000" b="1" u="sng" dirty="0">
              <a:solidFill>
                <a:schemeClr val="accent1">
                  <a:lumMod val="50000"/>
                </a:schemeClr>
              </a:solidFill>
              <a:ea typeface="Century Gothic" charset="0"/>
              <a:cs typeface="Century Gothic" charset="0"/>
            </a:endParaRPr>
          </a:p>
          <a:p>
            <a:pPr marL="285750" indent="-285750">
              <a:buFont typeface="Arial" charset="0"/>
              <a:buChar char="•"/>
            </a:pPr>
            <a:r>
              <a:rPr lang="en-US" dirty="0" smtClean="0">
                <a:solidFill>
                  <a:schemeClr val="accent1">
                    <a:lumMod val="50000"/>
                  </a:schemeClr>
                </a:solidFill>
                <a:ea typeface="Century Gothic" charset="0"/>
                <a:cs typeface="Century Gothic" charset="0"/>
              </a:rPr>
              <a:t>Do loads and loads of these untimed until you get used to the patterns, you’ll find they’re all variations of the same repeating patterns</a:t>
            </a:r>
          </a:p>
          <a:p>
            <a:pPr marL="285750" indent="-285750">
              <a:buFont typeface="Arial" charset="0"/>
              <a:buChar char="•"/>
            </a:pPr>
            <a:r>
              <a:rPr lang="en-US" dirty="0" smtClean="0">
                <a:solidFill>
                  <a:schemeClr val="accent1">
                    <a:lumMod val="50000"/>
                  </a:schemeClr>
                </a:solidFill>
                <a:ea typeface="Century Gothic" charset="0"/>
                <a:cs typeface="Century Gothic" charset="0"/>
              </a:rPr>
              <a:t>Its often helpful to go with your gut </a:t>
            </a:r>
          </a:p>
          <a:p>
            <a:pPr marL="285750" indent="-285750">
              <a:buFont typeface="Arial" charset="0"/>
              <a:buChar char="•"/>
            </a:pPr>
            <a:r>
              <a:rPr lang="en-US" dirty="0" smtClean="0">
                <a:solidFill>
                  <a:schemeClr val="accent1">
                    <a:lumMod val="50000"/>
                  </a:schemeClr>
                </a:solidFill>
                <a:ea typeface="Century Gothic" charset="0"/>
                <a:cs typeface="Century Gothic" charset="0"/>
              </a:rPr>
              <a:t>When comparing set A and set B, just look at the two simplest boxes</a:t>
            </a:r>
          </a:p>
          <a:p>
            <a:pPr marL="285750" indent="-285750">
              <a:buFont typeface="Arial" charset="0"/>
              <a:buChar char="•"/>
            </a:pPr>
            <a:endParaRPr lang="en-US" dirty="0" smtClean="0">
              <a:solidFill>
                <a:schemeClr val="accent1">
                  <a:lumMod val="50000"/>
                </a:schemeClr>
              </a:solidFill>
              <a:ea typeface="Century Gothic" charset="0"/>
              <a:cs typeface="Century Gothic" charset="0"/>
            </a:endParaRPr>
          </a:p>
          <a:p>
            <a:endParaRPr lang="en-US" dirty="0" smtClean="0">
              <a:solidFill>
                <a:srgbClr val="0070C0"/>
              </a:solidFill>
              <a:ea typeface="Century Gothic" charset="0"/>
              <a:cs typeface="Century Gothic" charset="0"/>
            </a:endParaRPr>
          </a:p>
          <a:p>
            <a:endParaRPr lang="en-US" dirty="0" smtClean="0">
              <a:solidFill>
                <a:srgbClr val="0070C0"/>
              </a:solidFill>
              <a:ea typeface="Century Gothic" charset="0"/>
              <a:cs typeface="Century Gothic" charset="0"/>
            </a:endParaRPr>
          </a:p>
          <a:p>
            <a:endParaRPr lang="en-US" dirty="0">
              <a:solidFill>
                <a:schemeClr val="accent1">
                  <a:lumMod val="50000"/>
                </a:schemeClr>
              </a:solidFill>
              <a:ea typeface="Century Gothic" charset="0"/>
              <a:cs typeface="Century Gothic" charset="0"/>
            </a:endParaRPr>
          </a:p>
          <a:p>
            <a:endParaRPr lang="en-US" dirty="0">
              <a:solidFill>
                <a:schemeClr val="accent1">
                  <a:lumMod val="50000"/>
                </a:schemeClr>
              </a:solidFill>
              <a:ea typeface="Century Gothic" charset="0"/>
              <a:cs typeface="Century Gothic" charset="0"/>
            </a:endParaRPr>
          </a:p>
        </p:txBody>
      </p:sp>
      <p:sp>
        <p:nvSpPr>
          <p:cNvPr id="3" name="Rectangle 2"/>
          <p:cNvSpPr/>
          <p:nvPr/>
        </p:nvSpPr>
        <p:spPr>
          <a:xfrm>
            <a:off x="1527136" y="1978976"/>
            <a:ext cx="8600536" cy="5078313"/>
          </a:xfrm>
          <a:prstGeom prst="rect">
            <a:avLst/>
          </a:prstGeom>
        </p:spPr>
        <p:txBody>
          <a:bodyPr wrap="square">
            <a:spAutoFit/>
          </a:bodyPr>
          <a:lstStyle/>
          <a:p>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2"/>
              </a:rPr>
              <a:t>http://www.kent.ac.uk/careers/tests/spatialtest.htm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3"/>
              </a:rPr>
              <a:t>http://www.shldirect.com/inductive_reasoning.html</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4"/>
              </a:rPr>
              <a:t>http://www.psychometric-success.com/...ning-tests.htm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5"/>
              </a:rPr>
              <a:t>http://www.psychometric-success.com/...lity-tests.htm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6"/>
              </a:rPr>
              <a:t>http://www.psychometric-success.com/...ning-tests.htm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7"/>
              </a:rPr>
              <a:t>http://www.testgrid.com/demo/sampleabstractq.tg</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8"/>
              </a:rPr>
              <a:t>http://ukcatpracticeonline.com/homep...Reasoning.html</a:t>
            </a:r>
            <a:r>
              <a:rPr lang="en-US" dirty="0">
                <a:solidFill>
                  <a:srgbClr val="505050"/>
                </a:solidFill>
                <a:latin typeface="Arial" charset="0"/>
                <a:ea typeface="Times New Roman" charset="0"/>
              </a:rPr>
              <a:t> </a:t>
            </a:r>
            <a:r>
              <a:rPr lang="en-US" sz="800" dirty="0">
                <a:solidFill>
                  <a:srgbClr val="505050"/>
                </a:solidFill>
                <a:latin typeface="Arial" charset="0"/>
                <a:ea typeface="Times New Roman" charset="0"/>
              </a:rPr>
              <a:t>(thanks to </a:t>
            </a:r>
            <a:r>
              <a:rPr lang="en-US" sz="800" i="1" dirty="0" err="1">
                <a:solidFill>
                  <a:srgbClr val="505050"/>
                </a:solidFill>
                <a:latin typeface="Arial" charset="0"/>
                <a:ea typeface="Times New Roman" charset="0"/>
              </a:rPr>
              <a:t>thecutiepie</a:t>
            </a:r>
            <a:r>
              <a:rPr lang="en-US" sz="800" dirty="0">
                <a:solidFill>
                  <a:srgbClr val="505050"/>
                </a:solidFill>
                <a:latin typeface="Arial" charset="0"/>
                <a:ea typeface="Times New Roman" charset="0"/>
              </a:rPr>
              <a:t> for posting)</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9"/>
              </a:rPr>
              <a:t>http://www.practicetests.co.uk/Launchtest.asp#</a:t>
            </a:r>
            <a:r>
              <a:rPr lang="en-US" dirty="0">
                <a:solidFill>
                  <a:srgbClr val="505050"/>
                </a:solidFill>
                <a:latin typeface="Arial" charset="0"/>
                <a:ea typeface="Times New Roman" charset="0"/>
              </a:rPr>
              <a:t> </a:t>
            </a:r>
            <a:r>
              <a:rPr lang="en-US" sz="800" dirty="0">
                <a:solidFill>
                  <a:srgbClr val="505050"/>
                </a:solidFill>
                <a:latin typeface="Arial" charset="0"/>
                <a:ea typeface="Times New Roman" charset="0"/>
              </a:rPr>
              <a:t>(email/name required)</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0"/>
              </a:rPr>
              <a:t>http://discovery.axiomsoftware.com/a...t/abstract.php</a:t>
            </a:r>
            <a:r>
              <a:rPr lang="en-US" dirty="0">
                <a:solidFill>
                  <a:srgbClr val="505050"/>
                </a:solidFill>
                <a:latin typeface="Arial" charset="0"/>
                <a:ea typeface="Times New Roman" charset="0"/>
              </a:rPr>
              <a:t> </a:t>
            </a:r>
            <a:r>
              <a:rPr lang="en-US" sz="800" dirty="0">
                <a:solidFill>
                  <a:srgbClr val="505050"/>
                </a:solidFill>
                <a:latin typeface="Arial" charset="0"/>
                <a:ea typeface="Times New Roman" charset="0"/>
              </a:rPr>
              <a:t>(email/name required)</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1"/>
              </a:rPr>
              <a:t>http://www.morrisby.com/content/cand...ples/page1.htm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2"/>
              </a:rPr>
              <a:t>http://www.morrisby.com/content/cand...ples/page6.htm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3"/>
              </a:rPr>
              <a:t>http://www.morrisby.com/content/cand...ples/page7.htm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4"/>
              </a:rPr>
              <a:t>http://www.morrisby.com/content/cand...ples/page8.htm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5"/>
              </a:rPr>
              <a:t>http://irisharmy.shlsolutions.net/DIT6.htm</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6"/>
              </a:rPr>
              <a:t>http://www.kaptest.co.uk/courses/uk-...reasoning.aspx</a:t>
            </a:r>
            <a:r>
              <a:rPr lang="en-US" dirty="0">
                <a:solidFill>
                  <a:srgbClr val="505050"/>
                </a:solidFill>
                <a:latin typeface="Arial" charset="0"/>
                <a:ea typeface="Times New Roman" charset="0"/>
              </a:rPr>
              <a:t/>
            </a:r>
            <a:br>
              <a:rPr lang="en-US" dirty="0">
                <a:solidFill>
                  <a:srgbClr val="505050"/>
                </a:solidFill>
                <a:latin typeface="Arial" charset="0"/>
                <a:ea typeface="Times New Roman" charset="0"/>
              </a:rPr>
            </a:br>
            <a:r>
              <a:rPr lang="en-US" dirty="0">
                <a:solidFill>
                  <a:srgbClr val="006DA8"/>
                </a:solidFill>
                <a:latin typeface="Arial" charset="0"/>
                <a:ea typeface="Times New Roman" charset="0"/>
                <a:cs typeface="Times New Roman" charset="0"/>
                <a:hlinkClick r:id="rId17"/>
              </a:rPr>
              <a:t>http://www.wikijob.co.uk/wiki/diagrammatic-reasoning</a:t>
            </a:r>
            <a:r>
              <a:rPr lang="en-US" dirty="0">
                <a:solidFill>
                  <a:srgbClr val="505050"/>
                </a:solidFill>
                <a:latin typeface="Arial" charset="0"/>
                <a:ea typeface="Times New Roman" charset="0"/>
              </a:rPr>
              <a:t> </a:t>
            </a:r>
            <a:r>
              <a:rPr lang="en-US" sz="800" dirty="0">
                <a:solidFill>
                  <a:srgbClr val="505050"/>
                </a:solidFill>
                <a:latin typeface="Arial" charset="0"/>
                <a:ea typeface="Times New Roman" charset="0"/>
              </a:rPr>
              <a:t>(thanks to </a:t>
            </a:r>
            <a:r>
              <a:rPr lang="en-US" sz="800" i="1" dirty="0" err="1">
                <a:solidFill>
                  <a:srgbClr val="505050"/>
                </a:solidFill>
                <a:latin typeface="Arial" charset="0"/>
                <a:ea typeface="Times New Roman" charset="0"/>
              </a:rPr>
              <a:t>trektor</a:t>
            </a:r>
            <a:r>
              <a:rPr lang="en-US" sz="800" dirty="0">
                <a:solidFill>
                  <a:srgbClr val="505050"/>
                </a:solidFill>
                <a:latin typeface="Arial" charset="0"/>
                <a:ea typeface="Times New Roman" charset="0"/>
              </a:rPr>
              <a:t> for posting)</a:t>
            </a:r>
            <a:r>
              <a:rPr lang="en-US" dirty="0">
                <a:solidFill>
                  <a:srgbClr val="505050"/>
                </a:solidFill>
                <a:latin typeface="Arial" charset="0"/>
                <a:ea typeface="Times New Roman" charset="0"/>
              </a:rPr>
              <a:t> </a:t>
            </a:r>
            <a:br>
              <a:rPr lang="en-US" dirty="0">
                <a:solidFill>
                  <a:srgbClr val="505050"/>
                </a:solidFill>
                <a:latin typeface="Arial" charset="0"/>
                <a:ea typeface="Times New Roman" charset="0"/>
              </a:rPr>
            </a:br>
            <a:endParaRPr lang="en-US" dirty="0"/>
          </a:p>
        </p:txBody>
      </p:sp>
    </p:spTree>
    <p:extLst>
      <p:ext uri="{BB962C8B-B14F-4D97-AF65-F5344CB8AC3E}">
        <p14:creationId xmlns:p14="http://schemas.microsoft.com/office/powerpoint/2010/main" val="5159132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214</TotalTime>
  <Words>1033</Words>
  <Application>Microsoft Macintosh PowerPoint</Application>
  <PresentationFormat>Widescreen</PresentationFormat>
  <Paragraphs>196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Century Gothic</vt:lpstr>
      <vt:lpstr>Times New Roman</vt:lpstr>
      <vt:lpstr>Trebuchet MS</vt:lpstr>
      <vt:lpstr>Wingdings 3</vt:lpstr>
      <vt:lpstr>Arial</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UKCAT</dc:title>
  <dc:creator>Mark Duman</dc:creator>
  <cp:lastModifiedBy>Mark Duman</cp:lastModifiedBy>
  <cp:revision>23</cp:revision>
  <dcterms:created xsi:type="dcterms:W3CDTF">2018-03-07T11:46:07Z</dcterms:created>
  <dcterms:modified xsi:type="dcterms:W3CDTF">2018-03-19T11:12:17Z</dcterms:modified>
</cp:coreProperties>
</file>