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B9C7E5-BE76-4D75-896E-387AF61813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9F6FCC1-1D08-4FF5-B6BA-27F8B17A16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253C08F-84B4-4DE9-98D7-AD00C8551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3F8E-EF18-4579-A8DC-B2B2D5CB16C7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26D8DBE-B17D-4C33-A760-9B25AD07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14F8D2-A2E8-48D9-AA91-AFB971912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4B48-C0F9-484F-A8CC-507D10B04D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14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EA404D-E8FF-4AC4-A4B7-FC0F91F10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B4B9B24-7507-488E-B466-FE9B1BC67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6C93984-E427-4137-A4E9-99D4E6E7D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3F8E-EF18-4579-A8DC-B2B2D5CB16C7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D72C959-2257-48E6-9594-973CDFB97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AC66AA6-FB0A-4FFF-8902-49224ADB3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4B48-C0F9-484F-A8CC-507D10B04D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803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926BC5A-ACD8-4DD3-9174-C389CD8723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D3350D3-C4E3-4F84-8055-5E2201737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0D14A29-E6A9-4725-B2BD-4E93CBD77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3F8E-EF18-4579-A8DC-B2B2D5CB16C7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4DA985D-01A9-457A-9E5B-310417A3B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5E9D01B-34D3-4653-BB03-995E87C4B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4B48-C0F9-484F-A8CC-507D10B04D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41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01EE6F8-FBAD-4EF2-B67F-D9A487B43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B8E1810-DED0-4D34-BDAB-8CB13C31E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57F39D5-0E3E-4FC9-AEAA-86B188D18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3F8E-EF18-4579-A8DC-B2B2D5CB16C7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669F9CD-A692-4BFB-9397-A2DEC493D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47AA51A-F6C6-4EE7-871B-74676DED0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4B48-C0F9-484F-A8CC-507D10B04D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241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F0704E-A596-453F-8019-125515CC7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B1806E4-D7EC-4401-BDC1-FF0719C73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5B34F78-96BC-4072-A37E-D7E6E2D32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3F8E-EF18-4579-A8DC-B2B2D5CB16C7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F30F109-9044-4B70-A00C-3A4C0188F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1945372-C307-4BCB-AA95-0ED553E3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4B48-C0F9-484F-A8CC-507D10B04D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57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26D79A-0E41-416E-BEA7-E2E214321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A7B31E-8ECD-4067-B1D6-7171D9F6FA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28F6E5D-7886-4EC8-B3A3-32087961B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85ABB7E-2316-4D54-8979-22E2D5937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3F8E-EF18-4579-A8DC-B2B2D5CB16C7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575C5AF-CB23-4C73-8C41-581E457AB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205BA57-74EB-4C9D-8662-576083992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4B48-C0F9-484F-A8CC-507D10B04D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96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71B576-5188-4BBC-BEC0-E78BE0CED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5FE6141-D6BE-4B50-A5D1-332EEF975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DAD3985-ACF7-4366-9D23-0879496A7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714221D-6383-4958-B9A1-53A8571B22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64BE29D-A736-494D-BE55-BB451276FA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ED2994D-2C5F-4DE8-B44F-3EB54B2A3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3F8E-EF18-4579-A8DC-B2B2D5CB16C7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8061E3C-D188-4127-9E37-8A4F8DB34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D19C6AE-5780-4119-B152-59BD9A761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4B48-C0F9-484F-A8CC-507D10B04D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73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B70A91-BF68-41E7-A2C9-6ADBEFFF6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2181F9F-D5FF-487D-9C48-EEEF8EF61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3F8E-EF18-4579-A8DC-B2B2D5CB16C7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6B88CD9-677E-4359-9632-3EED31940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CACEF0D-C579-4A02-A3EF-349C8F76B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4B48-C0F9-484F-A8CC-507D10B04D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50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A5435E1D-91BB-4034-9EDF-1B1374034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3F8E-EF18-4579-A8DC-B2B2D5CB16C7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EC65882-3703-42ED-8297-80F560E9B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C3443BC-1AD1-444F-8C8C-EAA98AFB8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4B48-C0F9-484F-A8CC-507D10B04D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3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E2D5FA7-7B12-4270-8E0B-50AD217D4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C23D5E6-0BEF-47E7-BCF8-65FCBB471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9797630-F386-4737-AF0B-B50047EAE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6EA5F32-450B-48DF-87E2-562CE8F2B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3F8E-EF18-4579-A8DC-B2B2D5CB16C7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152E741-6C0D-4D63-8B4C-470BC9798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7D1EAB5-89B3-48B3-AF23-F8EB67B55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4B48-C0F9-484F-A8CC-507D10B04D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094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571D33-861E-473C-A3C6-7BAEFD1D0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4786BE27-C36C-4387-AA50-86A61A0BD2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72BF5A0-6F67-4D80-95B6-E45EA82602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9A44B94-3E3A-441E-ACB8-30AC299E2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3F8E-EF18-4579-A8DC-B2B2D5CB16C7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1AB06C6-75FB-4F40-99C7-E3DAB210C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A92AA20-8967-49A1-94AC-5B78FBE59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4B48-C0F9-484F-A8CC-507D10B04D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514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DC0ED99-3457-4DD9-A638-61F78775B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B38B97F-A883-4DC4-9877-9FC92C447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8EEFAED-A37D-4C7D-A725-E10BE5498B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A3F8E-EF18-4579-A8DC-B2B2D5CB16C7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83408FC-453D-4F47-BC06-7F51C0F66A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0CF67C7-030F-4CAA-B0D1-646C4A9E8B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E4B48-C0F9-484F-A8CC-507D10B04D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647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9356F2-1283-4FA7-99B2-B77F38E104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Understanding the Doctor’s Dilemma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D1ED783-4DA3-475D-ACA3-9B4B21F057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Conditional probability</a:t>
            </a:r>
          </a:p>
        </p:txBody>
      </p:sp>
    </p:spTree>
    <p:extLst>
      <p:ext uri="{BB962C8B-B14F-4D97-AF65-F5344CB8AC3E}">
        <p14:creationId xmlns:p14="http://schemas.microsoft.com/office/powerpoint/2010/main" val="2788744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EBA668-6A3C-40AC-9A99-14F358AF0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doctor’s dilemma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ED70B2-F187-405E-B17D-06CC46EFC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4000" dirty="0"/>
              <a:t>An automated blood pressure machine tests members of the public, of whom 20% have high blood pressure on average.  The machine shows that 80% of those with high blood pressure test positive and 10% of those with normal blood pressure also test positive.  Find the probabilities of a) a correct positive diagnosis and b) a correct negative diagnosis.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895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552E86-926D-4D53-B8D1-BD16111CF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It’s all in the phrasing….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A488E2D-C013-4DD1-BB49-010E275B3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Jones have 2 children, one of whom is a girl.  What is the probability that the other child is also a girl?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1CECCE8-3DC4-472D-B106-6E14F34F1C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6925" y="2928109"/>
            <a:ext cx="4450080" cy="3424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86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E6F4129-B115-454C-86FE-47736B1C4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Let’s look at the possible gender distribution…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EA213C29-954B-46BD-A61E-8F3E4A19A5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838169"/>
              </p:ext>
            </p:extLst>
          </p:nvPr>
        </p:nvGraphicFramePr>
        <p:xfrm>
          <a:off x="1487955" y="2687320"/>
          <a:ext cx="3244132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667">
                  <a:extLst>
                    <a:ext uri="{9D8B030D-6E8A-4147-A177-3AD203B41FA5}">
                      <a16:colId xmlns="" xmlns:a16="http://schemas.microsoft.com/office/drawing/2014/main" val="740048834"/>
                    </a:ext>
                  </a:extLst>
                </a:gridCol>
                <a:gridCol w="1719465">
                  <a:extLst>
                    <a:ext uri="{9D8B030D-6E8A-4147-A177-3AD203B41FA5}">
                      <a16:colId xmlns="" xmlns:a16="http://schemas.microsoft.com/office/drawing/2014/main" val="10938100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7200" dirty="0"/>
                        <a:t>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200" dirty="0"/>
                        <a:t>GB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33545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7200" dirty="0"/>
                        <a:t>BG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7200" dirty="0"/>
                        <a:t>GG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02468849"/>
                  </a:ext>
                </a:extLst>
              </a:tr>
            </a:tbl>
          </a:graphicData>
        </a:graphic>
      </p:graphicFrame>
      <p:sp>
        <p:nvSpPr>
          <p:cNvPr id="5" name="Freeform: Shape 4">
            <a:extLst>
              <a:ext uri="{FF2B5EF4-FFF2-40B4-BE49-F238E27FC236}">
                <a16:creationId xmlns="" xmlns:a16="http://schemas.microsoft.com/office/drawing/2014/main" id="{A875C9C4-09E4-4E20-A222-8D696B1CADA6}"/>
              </a:ext>
            </a:extLst>
          </p:cNvPr>
          <p:cNvSpPr/>
          <p:nvPr/>
        </p:nvSpPr>
        <p:spPr>
          <a:xfrm>
            <a:off x="1233512" y="2528515"/>
            <a:ext cx="3864334" cy="2775005"/>
          </a:xfrm>
          <a:custGeom>
            <a:avLst/>
            <a:gdLst>
              <a:gd name="connsiteX0" fmla="*/ 2504661 w 3864334"/>
              <a:gd name="connsiteY0" fmla="*/ 127221 h 2775005"/>
              <a:gd name="connsiteX1" fmla="*/ 2464905 w 3864334"/>
              <a:gd name="connsiteY1" fmla="*/ 95415 h 2775005"/>
              <a:gd name="connsiteX2" fmla="*/ 2321781 w 3864334"/>
              <a:gd name="connsiteY2" fmla="*/ 71562 h 2775005"/>
              <a:gd name="connsiteX3" fmla="*/ 2202512 w 3864334"/>
              <a:gd name="connsiteY3" fmla="*/ 79513 h 2775005"/>
              <a:gd name="connsiteX4" fmla="*/ 2154804 w 3864334"/>
              <a:gd name="connsiteY4" fmla="*/ 95415 h 2775005"/>
              <a:gd name="connsiteX5" fmla="*/ 2083242 w 3864334"/>
              <a:gd name="connsiteY5" fmla="*/ 135172 h 2775005"/>
              <a:gd name="connsiteX6" fmla="*/ 2035534 w 3864334"/>
              <a:gd name="connsiteY6" fmla="*/ 166977 h 2775005"/>
              <a:gd name="connsiteX7" fmla="*/ 1995778 w 3864334"/>
              <a:gd name="connsiteY7" fmla="*/ 206734 h 2775005"/>
              <a:gd name="connsiteX8" fmla="*/ 1963973 w 3864334"/>
              <a:gd name="connsiteY8" fmla="*/ 254442 h 2775005"/>
              <a:gd name="connsiteX9" fmla="*/ 1948070 w 3864334"/>
              <a:gd name="connsiteY9" fmla="*/ 278295 h 2775005"/>
              <a:gd name="connsiteX10" fmla="*/ 1908313 w 3864334"/>
              <a:gd name="connsiteY10" fmla="*/ 333955 h 2775005"/>
              <a:gd name="connsiteX11" fmla="*/ 1892411 w 3864334"/>
              <a:gd name="connsiteY11" fmla="*/ 357808 h 2775005"/>
              <a:gd name="connsiteX12" fmla="*/ 1876508 w 3864334"/>
              <a:gd name="connsiteY12" fmla="*/ 405516 h 2775005"/>
              <a:gd name="connsiteX13" fmla="*/ 1868557 w 3864334"/>
              <a:gd name="connsiteY13" fmla="*/ 429370 h 2775005"/>
              <a:gd name="connsiteX14" fmla="*/ 1852654 w 3864334"/>
              <a:gd name="connsiteY14" fmla="*/ 453224 h 2775005"/>
              <a:gd name="connsiteX15" fmla="*/ 1828800 w 3864334"/>
              <a:gd name="connsiteY15" fmla="*/ 516835 h 2775005"/>
              <a:gd name="connsiteX16" fmla="*/ 1820849 w 3864334"/>
              <a:gd name="connsiteY16" fmla="*/ 548640 h 2775005"/>
              <a:gd name="connsiteX17" fmla="*/ 1796995 w 3864334"/>
              <a:gd name="connsiteY17" fmla="*/ 612250 h 2775005"/>
              <a:gd name="connsiteX18" fmla="*/ 1773141 w 3864334"/>
              <a:gd name="connsiteY18" fmla="*/ 739471 h 2775005"/>
              <a:gd name="connsiteX19" fmla="*/ 1757239 w 3864334"/>
              <a:gd name="connsiteY19" fmla="*/ 763325 h 2775005"/>
              <a:gd name="connsiteX20" fmla="*/ 1749287 w 3864334"/>
              <a:gd name="connsiteY20" fmla="*/ 795130 h 2775005"/>
              <a:gd name="connsiteX21" fmla="*/ 1741336 w 3864334"/>
              <a:gd name="connsiteY21" fmla="*/ 818984 h 2775005"/>
              <a:gd name="connsiteX22" fmla="*/ 1725433 w 3864334"/>
              <a:gd name="connsiteY22" fmla="*/ 882595 h 2775005"/>
              <a:gd name="connsiteX23" fmla="*/ 1717482 w 3864334"/>
              <a:gd name="connsiteY23" fmla="*/ 914400 h 2775005"/>
              <a:gd name="connsiteX24" fmla="*/ 1701579 w 3864334"/>
              <a:gd name="connsiteY24" fmla="*/ 938254 h 2775005"/>
              <a:gd name="connsiteX25" fmla="*/ 1669774 w 3864334"/>
              <a:gd name="connsiteY25" fmla="*/ 1049572 h 2775005"/>
              <a:gd name="connsiteX26" fmla="*/ 1653872 w 3864334"/>
              <a:gd name="connsiteY26" fmla="*/ 1081377 h 2775005"/>
              <a:gd name="connsiteX27" fmla="*/ 1606164 w 3864334"/>
              <a:gd name="connsiteY27" fmla="*/ 1176793 h 2775005"/>
              <a:gd name="connsiteX28" fmla="*/ 1582310 w 3864334"/>
              <a:gd name="connsiteY28" fmla="*/ 1192695 h 2775005"/>
              <a:gd name="connsiteX29" fmla="*/ 1566407 w 3864334"/>
              <a:gd name="connsiteY29" fmla="*/ 1216549 h 2775005"/>
              <a:gd name="connsiteX30" fmla="*/ 1486894 w 3864334"/>
              <a:gd name="connsiteY30" fmla="*/ 1256306 h 2775005"/>
              <a:gd name="connsiteX31" fmla="*/ 1415333 w 3864334"/>
              <a:gd name="connsiteY31" fmla="*/ 1296062 h 2775005"/>
              <a:gd name="connsiteX32" fmla="*/ 1391479 w 3864334"/>
              <a:gd name="connsiteY32" fmla="*/ 1311965 h 2775005"/>
              <a:gd name="connsiteX33" fmla="*/ 1327868 w 3864334"/>
              <a:gd name="connsiteY33" fmla="*/ 1327868 h 2775005"/>
              <a:gd name="connsiteX34" fmla="*/ 1304014 w 3864334"/>
              <a:gd name="connsiteY34" fmla="*/ 1335819 h 2775005"/>
              <a:gd name="connsiteX35" fmla="*/ 1240404 w 3864334"/>
              <a:gd name="connsiteY35" fmla="*/ 1359673 h 2775005"/>
              <a:gd name="connsiteX36" fmla="*/ 1137037 w 3864334"/>
              <a:gd name="connsiteY36" fmla="*/ 1383527 h 2775005"/>
              <a:gd name="connsiteX37" fmla="*/ 1105232 w 3864334"/>
              <a:gd name="connsiteY37" fmla="*/ 1391478 h 2775005"/>
              <a:gd name="connsiteX38" fmla="*/ 985962 w 3864334"/>
              <a:gd name="connsiteY38" fmla="*/ 1407381 h 2775005"/>
              <a:gd name="connsiteX39" fmla="*/ 580446 w 3864334"/>
              <a:gd name="connsiteY39" fmla="*/ 1415332 h 2775005"/>
              <a:gd name="connsiteX40" fmla="*/ 381663 w 3864334"/>
              <a:gd name="connsiteY40" fmla="*/ 1423283 h 2775005"/>
              <a:gd name="connsiteX41" fmla="*/ 333955 w 3864334"/>
              <a:gd name="connsiteY41" fmla="*/ 1439186 h 2775005"/>
              <a:gd name="connsiteX42" fmla="*/ 310101 w 3864334"/>
              <a:gd name="connsiteY42" fmla="*/ 1447137 h 2775005"/>
              <a:gd name="connsiteX43" fmla="*/ 286247 w 3864334"/>
              <a:gd name="connsiteY43" fmla="*/ 1455088 h 2775005"/>
              <a:gd name="connsiteX44" fmla="*/ 254442 w 3864334"/>
              <a:gd name="connsiteY44" fmla="*/ 1478942 h 2775005"/>
              <a:gd name="connsiteX45" fmla="*/ 206734 w 3864334"/>
              <a:gd name="connsiteY45" fmla="*/ 1510748 h 2775005"/>
              <a:gd name="connsiteX46" fmla="*/ 159026 w 3864334"/>
              <a:gd name="connsiteY46" fmla="*/ 1550504 h 2775005"/>
              <a:gd name="connsiteX47" fmla="*/ 135173 w 3864334"/>
              <a:gd name="connsiteY47" fmla="*/ 1574358 h 2775005"/>
              <a:gd name="connsiteX48" fmla="*/ 103367 w 3864334"/>
              <a:gd name="connsiteY48" fmla="*/ 1598212 h 2775005"/>
              <a:gd name="connsiteX49" fmla="*/ 55659 w 3864334"/>
              <a:gd name="connsiteY49" fmla="*/ 1669774 h 2775005"/>
              <a:gd name="connsiteX50" fmla="*/ 23854 w 3864334"/>
              <a:gd name="connsiteY50" fmla="*/ 1725433 h 2775005"/>
              <a:gd name="connsiteX51" fmla="*/ 15903 w 3864334"/>
              <a:gd name="connsiteY51" fmla="*/ 1749287 h 2775005"/>
              <a:gd name="connsiteX52" fmla="*/ 7952 w 3864334"/>
              <a:gd name="connsiteY52" fmla="*/ 1804946 h 2775005"/>
              <a:gd name="connsiteX53" fmla="*/ 0 w 3864334"/>
              <a:gd name="connsiteY53" fmla="*/ 1844702 h 2775005"/>
              <a:gd name="connsiteX54" fmla="*/ 7952 w 3864334"/>
              <a:gd name="connsiteY54" fmla="*/ 2027582 h 2775005"/>
              <a:gd name="connsiteX55" fmla="*/ 15903 w 3864334"/>
              <a:gd name="connsiteY55" fmla="*/ 2059388 h 2775005"/>
              <a:gd name="connsiteX56" fmla="*/ 23854 w 3864334"/>
              <a:gd name="connsiteY56" fmla="*/ 2107095 h 2775005"/>
              <a:gd name="connsiteX57" fmla="*/ 47708 w 3864334"/>
              <a:gd name="connsiteY57" fmla="*/ 2186608 h 2775005"/>
              <a:gd name="connsiteX58" fmla="*/ 63611 w 3864334"/>
              <a:gd name="connsiteY58" fmla="*/ 2210462 h 2775005"/>
              <a:gd name="connsiteX59" fmla="*/ 95416 w 3864334"/>
              <a:gd name="connsiteY59" fmla="*/ 2266122 h 2775005"/>
              <a:gd name="connsiteX60" fmla="*/ 119270 w 3864334"/>
              <a:gd name="connsiteY60" fmla="*/ 2321781 h 2775005"/>
              <a:gd name="connsiteX61" fmla="*/ 151075 w 3864334"/>
              <a:gd name="connsiteY61" fmla="*/ 2369488 h 2775005"/>
              <a:gd name="connsiteX62" fmla="*/ 174929 w 3864334"/>
              <a:gd name="connsiteY62" fmla="*/ 2393342 h 2775005"/>
              <a:gd name="connsiteX63" fmla="*/ 190832 w 3864334"/>
              <a:gd name="connsiteY63" fmla="*/ 2417196 h 2775005"/>
              <a:gd name="connsiteX64" fmla="*/ 214686 w 3864334"/>
              <a:gd name="connsiteY64" fmla="*/ 2441050 h 2775005"/>
              <a:gd name="connsiteX65" fmla="*/ 238539 w 3864334"/>
              <a:gd name="connsiteY65" fmla="*/ 2472855 h 2775005"/>
              <a:gd name="connsiteX66" fmla="*/ 270345 w 3864334"/>
              <a:gd name="connsiteY66" fmla="*/ 2488758 h 2775005"/>
              <a:gd name="connsiteX67" fmla="*/ 294199 w 3864334"/>
              <a:gd name="connsiteY67" fmla="*/ 2520563 h 2775005"/>
              <a:gd name="connsiteX68" fmla="*/ 318053 w 3864334"/>
              <a:gd name="connsiteY68" fmla="*/ 2528515 h 2775005"/>
              <a:gd name="connsiteX69" fmla="*/ 373712 w 3864334"/>
              <a:gd name="connsiteY69" fmla="*/ 2568271 h 2775005"/>
              <a:gd name="connsiteX70" fmla="*/ 421419 w 3864334"/>
              <a:gd name="connsiteY70" fmla="*/ 2592125 h 2775005"/>
              <a:gd name="connsiteX71" fmla="*/ 445273 w 3864334"/>
              <a:gd name="connsiteY71" fmla="*/ 2608028 h 2775005"/>
              <a:gd name="connsiteX72" fmla="*/ 485030 w 3864334"/>
              <a:gd name="connsiteY72" fmla="*/ 2623930 h 2775005"/>
              <a:gd name="connsiteX73" fmla="*/ 516835 w 3864334"/>
              <a:gd name="connsiteY73" fmla="*/ 2639833 h 2775005"/>
              <a:gd name="connsiteX74" fmla="*/ 572494 w 3864334"/>
              <a:gd name="connsiteY74" fmla="*/ 2655735 h 2775005"/>
              <a:gd name="connsiteX75" fmla="*/ 628153 w 3864334"/>
              <a:gd name="connsiteY75" fmla="*/ 2679589 h 2775005"/>
              <a:gd name="connsiteX76" fmla="*/ 659959 w 3864334"/>
              <a:gd name="connsiteY76" fmla="*/ 2687541 h 2775005"/>
              <a:gd name="connsiteX77" fmla="*/ 707666 w 3864334"/>
              <a:gd name="connsiteY77" fmla="*/ 2703443 h 2775005"/>
              <a:gd name="connsiteX78" fmla="*/ 739472 w 3864334"/>
              <a:gd name="connsiteY78" fmla="*/ 2711395 h 2775005"/>
              <a:gd name="connsiteX79" fmla="*/ 787179 w 3864334"/>
              <a:gd name="connsiteY79" fmla="*/ 2727297 h 2775005"/>
              <a:gd name="connsiteX80" fmla="*/ 826936 w 3864334"/>
              <a:gd name="connsiteY80" fmla="*/ 2735248 h 2775005"/>
              <a:gd name="connsiteX81" fmla="*/ 882595 w 3864334"/>
              <a:gd name="connsiteY81" fmla="*/ 2751151 h 2775005"/>
              <a:gd name="connsiteX82" fmla="*/ 1041621 w 3864334"/>
              <a:gd name="connsiteY82" fmla="*/ 2775005 h 2775005"/>
              <a:gd name="connsiteX83" fmla="*/ 2282025 w 3864334"/>
              <a:gd name="connsiteY83" fmla="*/ 2767054 h 2775005"/>
              <a:gd name="connsiteX84" fmla="*/ 2313830 w 3864334"/>
              <a:gd name="connsiteY84" fmla="*/ 2759102 h 2775005"/>
              <a:gd name="connsiteX85" fmla="*/ 2361538 w 3864334"/>
              <a:gd name="connsiteY85" fmla="*/ 2751151 h 2775005"/>
              <a:gd name="connsiteX86" fmla="*/ 2393343 w 3864334"/>
              <a:gd name="connsiteY86" fmla="*/ 2743200 h 2775005"/>
              <a:gd name="connsiteX87" fmla="*/ 2488759 w 3864334"/>
              <a:gd name="connsiteY87" fmla="*/ 2735248 h 2775005"/>
              <a:gd name="connsiteX88" fmla="*/ 2568272 w 3864334"/>
              <a:gd name="connsiteY88" fmla="*/ 2727297 h 2775005"/>
              <a:gd name="connsiteX89" fmla="*/ 2631882 w 3864334"/>
              <a:gd name="connsiteY89" fmla="*/ 2711395 h 2775005"/>
              <a:gd name="connsiteX90" fmla="*/ 2798859 w 3864334"/>
              <a:gd name="connsiteY90" fmla="*/ 2687541 h 2775005"/>
              <a:gd name="connsiteX91" fmla="*/ 2822713 w 3864334"/>
              <a:gd name="connsiteY91" fmla="*/ 2679589 h 2775005"/>
              <a:gd name="connsiteX92" fmla="*/ 2910178 w 3864334"/>
              <a:gd name="connsiteY92" fmla="*/ 2663687 h 2775005"/>
              <a:gd name="connsiteX93" fmla="*/ 2934032 w 3864334"/>
              <a:gd name="connsiteY93" fmla="*/ 2647784 h 2775005"/>
              <a:gd name="connsiteX94" fmla="*/ 2989691 w 3864334"/>
              <a:gd name="connsiteY94" fmla="*/ 2623930 h 2775005"/>
              <a:gd name="connsiteX95" fmla="*/ 3013545 w 3864334"/>
              <a:gd name="connsiteY95" fmla="*/ 2608028 h 2775005"/>
              <a:gd name="connsiteX96" fmla="*/ 3077155 w 3864334"/>
              <a:gd name="connsiteY96" fmla="*/ 2592125 h 2775005"/>
              <a:gd name="connsiteX97" fmla="*/ 3156668 w 3864334"/>
              <a:gd name="connsiteY97" fmla="*/ 2544417 h 2775005"/>
              <a:gd name="connsiteX98" fmla="*/ 3220279 w 3864334"/>
              <a:gd name="connsiteY98" fmla="*/ 2512612 h 2775005"/>
              <a:gd name="connsiteX99" fmla="*/ 3267986 w 3864334"/>
              <a:gd name="connsiteY99" fmla="*/ 2488758 h 2775005"/>
              <a:gd name="connsiteX100" fmla="*/ 3291840 w 3864334"/>
              <a:gd name="connsiteY100" fmla="*/ 2464904 h 2775005"/>
              <a:gd name="connsiteX101" fmla="*/ 3315694 w 3864334"/>
              <a:gd name="connsiteY101" fmla="*/ 2456953 h 2775005"/>
              <a:gd name="connsiteX102" fmla="*/ 3339548 w 3864334"/>
              <a:gd name="connsiteY102" fmla="*/ 2441050 h 2775005"/>
              <a:gd name="connsiteX103" fmla="*/ 3411110 w 3864334"/>
              <a:gd name="connsiteY103" fmla="*/ 2401294 h 2775005"/>
              <a:gd name="connsiteX104" fmla="*/ 3434964 w 3864334"/>
              <a:gd name="connsiteY104" fmla="*/ 2385391 h 2775005"/>
              <a:gd name="connsiteX105" fmla="*/ 3466769 w 3864334"/>
              <a:gd name="connsiteY105" fmla="*/ 2353586 h 2775005"/>
              <a:gd name="connsiteX106" fmla="*/ 3490623 w 3864334"/>
              <a:gd name="connsiteY106" fmla="*/ 2345635 h 2775005"/>
              <a:gd name="connsiteX107" fmla="*/ 3649649 w 3864334"/>
              <a:gd name="connsiteY107" fmla="*/ 2146852 h 2775005"/>
              <a:gd name="connsiteX108" fmla="*/ 3689406 w 3864334"/>
              <a:gd name="connsiteY108" fmla="*/ 2091193 h 2775005"/>
              <a:gd name="connsiteX109" fmla="*/ 3753016 w 3864334"/>
              <a:gd name="connsiteY109" fmla="*/ 1963972 h 2775005"/>
              <a:gd name="connsiteX110" fmla="*/ 3784821 w 3864334"/>
              <a:gd name="connsiteY110" fmla="*/ 1868556 h 2775005"/>
              <a:gd name="connsiteX111" fmla="*/ 3808675 w 3864334"/>
              <a:gd name="connsiteY111" fmla="*/ 1812897 h 2775005"/>
              <a:gd name="connsiteX112" fmla="*/ 3848432 w 3864334"/>
              <a:gd name="connsiteY112" fmla="*/ 1645920 h 2775005"/>
              <a:gd name="connsiteX113" fmla="*/ 3864334 w 3864334"/>
              <a:gd name="connsiteY113" fmla="*/ 1470991 h 2775005"/>
              <a:gd name="connsiteX114" fmla="*/ 3856383 w 3864334"/>
              <a:gd name="connsiteY114" fmla="*/ 1097280 h 2775005"/>
              <a:gd name="connsiteX115" fmla="*/ 3824578 w 3864334"/>
              <a:gd name="connsiteY115" fmla="*/ 993913 h 2775005"/>
              <a:gd name="connsiteX116" fmla="*/ 3737113 w 3864334"/>
              <a:gd name="connsiteY116" fmla="*/ 763325 h 2775005"/>
              <a:gd name="connsiteX117" fmla="*/ 3721211 w 3864334"/>
              <a:gd name="connsiteY117" fmla="*/ 723568 h 2775005"/>
              <a:gd name="connsiteX118" fmla="*/ 3673503 w 3864334"/>
              <a:gd name="connsiteY118" fmla="*/ 652007 h 2775005"/>
              <a:gd name="connsiteX119" fmla="*/ 3665552 w 3864334"/>
              <a:gd name="connsiteY119" fmla="*/ 628153 h 2775005"/>
              <a:gd name="connsiteX120" fmla="*/ 3562185 w 3864334"/>
              <a:gd name="connsiteY120" fmla="*/ 485029 h 2775005"/>
              <a:gd name="connsiteX121" fmla="*/ 3482672 w 3864334"/>
              <a:gd name="connsiteY121" fmla="*/ 373711 h 2775005"/>
              <a:gd name="connsiteX122" fmla="*/ 3427013 w 3864334"/>
              <a:gd name="connsiteY122" fmla="*/ 318052 h 2775005"/>
              <a:gd name="connsiteX123" fmla="*/ 3371353 w 3864334"/>
              <a:gd name="connsiteY123" fmla="*/ 262393 h 2775005"/>
              <a:gd name="connsiteX124" fmla="*/ 3339548 w 3864334"/>
              <a:gd name="connsiteY124" fmla="*/ 230588 h 2775005"/>
              <a:gd name="connsiteX125" fmla="*/ 3196425 w 3864334"/>
              <a:gd name="connsiteY125" fmla="*/ 135172 h 2775005"/>
              <a:gd name="connsiteX126" fmla="*/ 3037399 w 3864334"/>
              <a:gd name="connsiteY126" fmla="*/ 63610 h 2775005"/>
              <a:gd name="connsiteX127" fmla="*/ 2965837 w 3864334"/>
              <a:gd name="connsiteY127" fmla="*/ 31805 h 2775005"/>
              <a:gd name="connsiteX128" fmla="*/ 2934032 w 3864334"/>
              <a:gd name="connsiteY128" fmla="*/ 23854 h 2775005"/>
              <a:gd name="connsiteX129" fmla="*/ 2910178 w 3864334"/>
              <a:gd name="connsiteY129" fmla="*/ 15902 h 2775005"/>
              <a:gd name="connsiteX130" fmla="*/ 2846567 w 3864334"/>
              <a:gd name="connsiteY130" fmla="*/ 0 h 2775005"/>
              <a:gd name="connsiteX131" fmla="*/ 2353586 w 3864334"/>
              <a:gd name="connsiteY131" fmla="*/ 7951 h 2775005"/>
              <a:gd name="connsiteX132" fmla="*/ 2266122 w 3864334"/>
              <a:gd name="connsiteY132" fmla="*/ 31805 h 2775005"/>
              <a:gd name="connsiteX133" fmla="*/ 2242268 w 3864334"/>
              <a:gd name="connsiteY133" fmla="*/ 39756 h 2775005"/>
              <a:gd name="connsiteX134" fmla="*/ 2218414 w 3864334"/>
              <a:gd name="connsiteY134" fmla="*/ 55659 h 2775005"/>
              <a:gd name="connsiteX135" fmla="*/ 2194560 w 3864334"/>
              <a:gd name="connsiteY135" fmla="*/ 63610 h 2775005"/>
              <a:gd name="connsiteX136" fmla="*/ 2178658 w 3864334"/>
              <a:gd name="connsiteY136" fmla="*/ 87464 h 2775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</a:cxnLst>
            <a:rect l="l" t="t" r="r" b="b"/>
            <a:pathLst>
              <a:path w="3864334" h="2775005">
                <a:moveTo>
                  <a:pt x="2504661" y="127221"/>
                </a:moveTo>
                <a:cubicBezTo>
                  <a:pt x="2491409" y="116619"/>
                  <a:pt x="2479804" y="103542"/>
                  <a:pt x="2464905" y="95415"/>
                </a:cubicBezTo>
                <a:cubicBezTo>
                  <a:pt x="2422718" y="72404"/>
                  <a:pt x="2365742" y="75225"/>
                  <a:pt x="2321781" y="71562"/>
                </a:cubicBezTo>
                <a:cubicBezTo>
                  <a:pt x="2282025" y="74212"/>
                  <a:pt x="2241956" y="73878"/>
                  <a:pt x="2202512" y="79513"/>
                </a:cubicBezTo>
                <a:cubicBezTo>
                  <a:pt x="2185918" y="81884"/>
                  <a:pt x="2154804" y="95415"/>
                  <a:pt x="2154804" y="95415"/>
                </a:cubicBezTo>
                <a:cubicBezTo>
                  <a:pt x="2100122" y="131870"/>
                  <a:pt x="2125228" y="121177"/>
                  <a:pt x="2083242" y="135172"/>
                </a:cubicBezTo>
                <a:cubicBezTo>
                  <a:pt x="2067339" y="145774"/>
                  <a:pt x="2046135" y="151074"/>
                  <a:pt x="2035534" y="166977"/>
                </a:cubicBezTo>
                <a:cubicBezTo>
                  <a:pt x="2014331" y="198782"/>
                  <a:pt x="2027583" y="185530"/>
                  <a:pt x="1995778" y="206734"/>
                </a:cubicBezTo>
                <a:lnTo>
                  <a:pt x="1963973" y="254442"/>
                </a:lnTo>
                <a:cubicBezTo>
                  <a:pt x="1958672" y="262393"/>
                  <a:pt x="1954827" y="271538"/>
                  <a:pt x="1948070" y="278295"/>
                </a:cubicBezTo>
                <a:cubicBezTo>
                  <a:pt x="1909216" y="317149"/>
                  <a:pt x="1936222" y="285114"/>
                  <a:pt x="1908313" y="333955"/>
                </a:cubicBezTo>
                <a:cubicBezTo>
                  <a:pt x="1903572" y="342252"/>
                  <a:pt x="1896292" y="349076"/>
                  <a:pt x="1892411" y="357808"/>
                </a:cubicBezTo>
                <a:cubicBezTo>
                  <a:pt x="1885603" y="373126"/>
                  <a:pt x="1881809" y="389613"/>
                  <a:pt x="1876508" y="405516"/>
                </a:cubicBezTo>
                <a:cubicBezTo>
                  <a:pt x="1873858" y="413467"/>
                  <a:pt x="1873206" y="422396"/>
                  <a:pt x="1868557" y="429370"/>
                </a:cubicBezTo>
                <a:lnTo>
                  <a:pt x="1852654" y="453224"/>
                </a:lnTo>
                <a:cubicBezTo>
                  <a:pt x="1832488" y="554057"/>
                  <a:pt x="1859512" y="445175"/>
                  <a:pt x="1828800" y="516835"/>
                </a:cubicBezTo>
                <a:cubicBezTo>
                  <a:pt x="1824495" y="526879"/>
                  <a:pt x="1823851" y="538133"/>
                  <a:pt x="1820849" y="548640"/>
                </a:cubicBezTo>
                <a:cubicBezTo>
                  <a:pt x="1814615" y="570458"/>
                  <a:pt x="1805400" y="591238"/>
                  <a:pt x="1796995" y="612250"/>
                </a:cubicBezTo>
                <a:cubicBezTo>
                  <a:pt x="1793444" y="633555"/>
                  <a:pt x="1777379" y="733114"/>
                  <a:pt x="1773141" y="739471"/>
                </a:cubicBezTo>
                <a:lnTo>
                  <a:pt x="1757239" y="763325"/>
                </a:lnTo>
                <a:cubicBezTo>
                  <a:pt x="1754588" y="773927"/>
                  <a:pt x="1752289" y="784622"/>
                  <a:pt x="1749287" y="795130"/>
                </a:cubicBezTo>
                <a:cubicBezTo>
                  <a:pt x="1746984" y="803189"/>
                  <a:pt x="1743541" y="810898"/>
                  <a:pt x="1741336" y="818984"/>
                </a:cubicBezTo>
                <a:cubicBezTo>
                  <a:pt x="1735585" y="840070"/>
                  <a:pt x="1730734" y="861391"/>
                  <a:pt x="1725433" y="882595"/>
                </a:cubicBezTo>
                <a:cubicBezTo>
                  <a:pt x="1722783" y="893197"/>
                  <a:pt x="1723544" y="905307"/>
                  <a:pt x="1717482" y="914400"/>
                </a:cubicBezTo>
                <a:lnTo>
                  <a:pt x="1701579" y="938254"/>
                </a:lnTo>
                <a:cubicBezTo>
                  <a:pt x="1696482" y="958642"/>
                  <a:pt x="1681183" y="1026753"/>
                  <a:pt x="1669774" y="1049572"/>
                </a:cubicBezTo>
                <a:cubicBezTo>
                  <a:pt x="1664473" y="1060174"/>
                  <a:pt x="1658274" y="1070372"/>
                  <a:pt x="1653872" y="1081377"/>
                </a:cubicBezTo>
                <a:cubicBezTo>
                  <a:pt x="1642327" y="1110239"/>
                  <a:pt x="1635407" y="1157299"/>
                  <a:pt x="1606164" y="1176793"/>
                </a:cubicBezTo>
                <a:lnTo>
                  <a:pt x="1582310" y="1192695"/>
                </a:lnTo>
                <a:cubicBezTo>
                  <a:pt x="1577009" y="1200646"/>
                  <a:pt x="1573599" y="1210256"/>
                  <a:pt x="1566407" y="1216549"/>
                </a:cubicBezTo>
                <a:cubicBezTo>
                  <a:pt x="1528539" y="1249684"/>
                  <a:pt x="1526416" y="1246426"/>
                  <a:pt x="1486894" y="1256306"/>
                </a:cubicBezTo>
                <a:cubicBezTo>
                  <a:pt x="1432212" y="1292760"/>
                  <a:pt x="1457318" y="1282067"/>
                  <a:pt x="1415333" y="1296062"/>
                </a:cubicBezTo>
                <a:cubicBezTo>
                  <a:pt x="1407382" y="1301363"/>
                  <a:pt x="1400026" y="1307691"/>
                  <a:pt x="1391479" y="1311965"/>
                </a:cubicBezTo>
                <a:cubicBezTo>
                  <a:pt x="1373307" y="1321051"/>
                  <a:pt x="1346007" y="1323333"/>
                  <a:pt x="1327868" y="1327868"/>
                </a:cubicBezTo>
                <a:cubicBezTo>
                  <a:pt x="1319737" y="1329901"/>
                  <a:pt x="1311862" y="1332876"/>
                  <a:pt x="1304014" y="1335819"/>
                </a:cubicBezTo>
                <a:cubicBezTo>
                  <a:pt x="1282582" y="1343856"/>
                  <a:pt x="1262469" y="1353656"/>
                  <a:pt x="1240404" y="1359673"/>
                </a:cubicBezTo>
                <a:cubicBezTo>
                  <a:pt x="1154686" y="1383050"/>
                  <a:pt x="1203787" y="1368693"/>
                  <a:pt x="1137037" y="1383527"/>
                </a:cubicBezTo>
                <a:cubicBezTo>
                  <a:pt x="1126369" y="1385898"/>
                  <a:pt x="1115948" y="1389335"/>
                  <a:pt x="1105232" y="1391478"/>
                </a:cubicBezTo>
                <a:cubicBezTo>
                  <a:pt x="1075587" y="1397407"/>
                  <a:pt x="1011414" y="1406533"/>
                  <a:pt x="985962" y="1407381"/>
                </a:cubicBezTo>
                <a:cubicBezTo>
                  <a:pt x="850839" y="1411885"/>
                  <a:pt x="715618" y="1412682"/>
                  <a:pt x="580446" y="1415332"/>
                </a:cubicBezTo>
                <a:cubicBezTo>
                  <a:pt x="514185" y="1417982"/>
                  <a:pt x="447669" y="1416895"/>
                  <a:pt x="381663" y="1423283"/>
                </a:cubicBezTo>
                <a:cubicBezTo>
                  <a:pt x="364978" y="1424898"/>
                  <a:pt x="349858" y="1433885"/>
                  <a:pt x="333955" y="1439186"/>
                </a:cubicBezTo>
                <a:lnTo>
                  <a:pt x="310101" y="1447137"/>
                </a:lnTo>
                <a:lnTo>
                  <a:pt x="286247" y="1455088"/>
                </a:lnTo>
                <a:cubicBezTo>
                  <a:pt x="275645" y="1463039"/>
                  <a:pt x="265299" y="1471342"/>
                  <a:pt x="254442" y="1478942"/>
                </a:cubicBezTo>
                <a:cubicBezTo>
                  <a:pt x="238784" y="1489903"/>
                  <a:pt x="220249" y="1497233"/>
                  <a:pt x="206734" y="1510748"/>
                </a:cubicBezTo>
                <a:cubicBezTo>
                  <a:pt x="137035" y="1580447"/>
                  <a:pt x="225454" y="1495147"/>
                  <a:pt x="159026" y="1550504"/>
                </a:cubicBezTo>
                <a:cubicBezTo>
                  <a:pt x="150388" y="1557703"/>
                  <a:pt x="143711" y="1567040"/>
                  <a:pt x="135173" y="1574358"/>
                </a:cubicBezTo>
                <a:cubicBezTo>
                  <a:pt x="125111" y="1582983"/>
                  <a:pt x="113969" y="1590261"/>
                  <a:pt x="103367" y="1598212"/>
                </a:cubicBezTo>
                <a:lnTo>
                  <a:pt x="55659" y="1669774"/>
                </a:lnTo>
                <a:cubicBezTo>
                  <a:pt x="39691" y="1693726"/>
                  <a:pt x="35957" y="1697193"/>
                  <a:pt x="23854" y="1725433"/>
                </a:cubicBezTo>
                <a:cubicBezTo>
                  <a:pt x="20552" y="1733137"/>
                  <a:pt x="18553" y="1741336"/>
                  <a:pt x="15903" y="1749287"/>
                </a:cubicBezTo>
                <a:cubicBezTo>
                  <a:pt x="13253" y="1767840"/>
                  <a:pt x="11033" y="1786460"/>
                  <a:pt x="7952" y="1804946"/>
                </a:cubicBezTo>
                <a:cubicBezTo>
                  <a:pt x="5730" y="1818277"/>
                  <a:pt x="0" y="1831188"/>
                  <a:pt x="0" y="1844702"/>
                </a:cubicBezTo>
                <a:cubicBezTo>
                  <a:pt x="0" y="1905720"/>
                  <a:pt x="3444" y="1966731"/>
                  <a:pt x="7952" y="2027582"/>
                </a:cubicBezTo>
                <a:cubicBezTo>
                  <a:pt x="8759" y="2038480"/>
                  <a:pt x="13760" y="2048672"/>
                  <a:pt x="15903" y="2059388"/>
                </a:cubicBezTo>
                <a:cubicBezTo>
                  <a:pt x="19065" y="2075197"/>
                  <a:pt x="20692" y="2091286"/>
                  <a:pt x="23854" y="2107095"/>
                </a:cubicBezTo>
                <a:cubicBezTo>
                  <a:pt x="27028" y="2122966"/>
                  <a:pt x="41915" y="2177918"/>
                  <a:pt x="47708" y="2186608"/>
                </a:cubicBezTo>
                <a:cubicBezTo>
                  <a:pt x="53009" y="2194559"/>
                  <a:pt x="58870" y="2202165"/>
                  <a:pt x="63611" y="2210462"/>
                </a:cubicBezTo>
                <a:cubicBezTo>
                  <a:pt x="103963" y="2281080"/>
                  <a:pt x="56671" y="2208006"/>
                  <a:pt x="95416" y="2266122"/>
                </a:cubicBezTo>
                <a:cubicBezTo>
                  <a:pt x="103642" y="2290799"/>
                  <a:pt x="104532" y="2297217"/>
                  <a:pt x="119270" y="2321781"/>
                </a:cubicBezTo>
                <a:cubicBezTo>
                  <a:pt x="129103" y="2338170"/>
                  <a:pt x="137561" y="2355974"/>
                  <a:pt x="151075" y="2369488"/>
                </a:cubicBezTo>
                <a:cubicBezTo>
                  <a:pt x="159026" y="2377439"/>
                  <a:pt x="167730" y="2384703"/>
                  <a:pt x="174929" y="2393342"/>
                </a:cubicBezTo>
                <a:cubicBezTo>
                  <a:pt x="181047" y="2400683"/>
                  <a:pt x="184714" y="2409855"/>
                  <a:pt x="190832" y="2417196"/>
                </a:cubicBezTo>
                <a:cubicBezTo>
                  <a:pt x="198031" y="2425835"/>
                  <a:pt x="207368" y="2432512"/>
                  <a:pt x="214686" y="2441050"/>
                </a:cubicBezTo>
                <a:cubicBezTo>
                  <a:pt x="223310" y="2451112"/>
                  <a:pt x="228477" y="2464231"/>
                  <a:pt x="238539" y="2472855"/>
                </a:cubicBezTo>
                <a:cubicBezTo>
                  <a:pt x="247539" y="2480569"/>
                  <a:pt x="259743" y="2483457"/>
                  <a:pt x="270345" y="2488758"/>
                </a:cubicBezTo>
                <a:cubicBezTo>
                  <a:pt x="278296" y="2499360"/>
                  <a:pt x="284018" y="2512079"/>
                  <a:pt x="294199" y="2520563"/>
                </a:cubicBezTo>
                <a:cubicBezTo>
                  <a:pt x="300638" y="2525929"/>
                  <a:pt x="310556" y="2524767"/>
                  <a:pt x="318053" y="2528515"/>
                </a:cubicBezTo>
                <a:cubicBezTo>
                  <a:pt x="337467" y="2538222"/>
                  <a:pt x="355709" y="2557469"/>
                  <a:pt x="373712" y="2568271"/>
                </a:cubicBezTo>
                <a:cubicBezTo>
                  <a:pt x="388958" y="2577418"/>
                  <a:pt x="405877" y="2583490"/>
                  <a:pt x="421419" y="2592125"/>
                </a:cubicBezTo>
                <a:cubicBezTo>
                  <a:pt x="429773" y="2596766"/>
                  <a:pt x="436725" y="2603754"/>
                  <a:pt x="445273" y="2608028"/>
                </a:cubicBezTo>
                <a:cubicBezTo>
                  <a:pt x="458039" y="2614411"/>
                  <a:pt x="471987" y="2618133"/>
                  <a:pt x="485030" y="2623930"/>
                </a:cubicBezTo>
                <a:cubicBezTo>
                  <a:pt x="495862" y="2628744"/>
                  <a:pt x="505940" y="2635164"/>
                  <a:pt x="516835" y="2639833"/>
                </a:cubicBezTo>
                <a:cubicBezTo>
                  <a:pt x="554462" y="2655959"/>
                  <a:pt x="528118" y="2639598"/>
                  <a:pt x="572494" y="2655735"/>
                </a:cubicBezTo>
                <a:cubicBezTo>
                  <a:pt x="591464" y="2662633"/>
                  <a:pt x="609183" y="2672691"/>
                  <a:pt x="628153" y="2679589"/>
                </a:cubicBezTo>
                <a:cubicBezTo>
                  <a:pt x="638423" y="2683324"/>
                  <a:pt x="649492" y="2684401"/>
                  <a:pt x="659959" y="2687541"/>
                </a:cubicBezTo>
                <a:cubicBezTo>
                  <a:pt x="676015" y="2692358"/>
                  <a:pt x="691610" y="2698626"/>
                  <a:pt x="707666" y="2703443"/>
                </a:cubicBezTo>
                <a:cubicBezTo>
                  <a:pt x="718133" y="2706583"/>
                  <a:pt x="729005" y="2708255"/>
                  <a:pt x="739472" y="2711395"/>
                </a:cubicBezTo>
                <a:cubicBezTo>
                  <a:pt x="755528" y="2716212"/>
                  <a:pt x="770742" y="2724010"/>
                  <a:pt x="787179" y="2727297"/>
                </a:cubicBezTo>
                <a:cubicBezTo>
                  <a:pt x="800431" y="2729947"/>
                  <a:pt x="813825" y="2731970"/>
                  <a:pt x="826936" y="2735248"/>
                </a:cubicBezTo>
                <a:cubicBezTo>
                  <a:pt x="845655" y="2739928"/>
                  <a:pt x="863622" y="2747637"/>
                  <a:pt x="882595" y="2751151"/>
                </a:cubicBezTo>
                <a:cubicBezTo>
                  <a:pt x="935301" y="2760911"/>
                  <a:pt x="988612" y="2767054"/>
                  <a:pt x="1041621" y="2775005"/>
                </a:cubicBezTo>
                <a:lnTo>
                  <a:pt x="2282025" y="2767054"/>
                </a:lnTo>
                <a:cubicBezTo>
                  <a:pt x="2292952" y="2766917"/>
                  <a:pt x="2303114" y="2761245"/>
                  <a:pt x="2313830" y="2759102"/>
                </a:cubicBezTo>
                <a:cubicBezTo>
                  <a:pt x="2329639" y="2755940"/>
                  <a:pt x="2345729" y="2754313"/>
                  <a:pt x="2361538" y="2751151"/>
                </a:cubicBezTo>
                <a:cubicBezTo>
                  <a:pt x="2372254" y="2749008"/>
                  <a:pt x="2382499" y="2744555"/>
                  <a:pt x="2393343" y="2743200"/>
                </a:cubicBezTo>
                <a:cubicBezTo>
                  <a:pt x="2425012" y="2739241"/>
                  <a:pt x="2456974" y="2738138"/>
                  <a:pt x="2488759" y="2735248"/>
                </a:cubicBezTo>
                <a:lnTo>
                  <a:pt x="2568272" y="2727297"/>
                </a:lnTo>
                <a:cubicBezTo>
                  <a:pt x="2589475" y="2721996"/>
                  <a:pt x="2610511" y="2715974"/>
                  <a:pt x="2631882" y="2711395"/>
                </a:cubicBezTo>
                <a:cubicBezTo>
                  <a:pt x="2667834" y="2703691"/>
                  <a:pt x="2791278" y="2688552"/>
                  <a:pt x="2798859" y="2687541"/>
                </a:cubicBezTo>
                <a:cubicBezTo>
                  <a:pt x="2806810" y="2684890"/>
                  <a:pt x="2814582" y="2681622"/>
                  <a:pt x="2822713" y="2679589"/>
                </a:cubicBezTo>
                <a:cubicBezTo>
                  <a:pt x="2844934" y="2674034"/>
                  <a:pt x="2888916" y="2667230"/>
                  <a:pt x="2910178" y="2663687"/>
                </a:cubicBezTo>
                <a:cubicBezTo>
                  <a:pt x="2918129" y="2658386"/>
                  <a:pt x="2925485" y="2652058"/>
                  <a:pt x="2934032" y="2647784"/>
                </a:cubicBezTo>
                <a:cubicBezTo>
                  <a:pt x="3023254" y="2603173"/>
                  <a:pt x="2873848" y="2690126"/>
                  <a:pt x="2989691" y="2623930"/>
                </a:cubicBezTo>
                <a:cubicBezTo>
                  <a:pt x="2997988" y="2619189"/>
                  <a:pt x="3004564" y="2611294"/>
                  <a:pt x="3013545" y="2608028"/>
                </a:cubicBezTo>
                <a:cubicBezTo>
                  <a:pt x="3034085" y="2600559"/>
                  <a:pt x="3056421" y="2599037"/>
                  <a:pt x="3077155" y="2592125"/>
                </a:cubicBezTo>
                <a:cubicBezTo>
                  <a:pt x="3106104" y="2582475"/>
                  <a:pt x="3131267" y="2558931"/>
                  <a:pt x="3156668" y="2544417"/>
                </a:cubicBezTo>
                <a:cubicBezTo>
                  <a:pt x="3177251" y="2532655"/>
                  <a:pt x="3199467" y="2523964"/>
                  <a:pt x="3220279" y="2512612"/>
                </a:cubicBezTo>
                <a:cubicBezTo>
                  <a:pt x="3268725" y="2486187"/>
                  <a:pt x="3219616" y="2504881"/>
                  <a:pt x="3267986" y="2488758"/>
                </a:cubicBezTo>
                <a:cubicBezTo>
                  <a:pt x="3275937" y="2480807"/>
                  <a:pt x="3282484" y="2471141"/>
                  <a:pt x="3291840" y="2464904"/>
                </a:cubicBezTo>
                <a:cubicBezTo>
                  <a:pt x="3298814" y="2460255"/>
                  <a:pt x="3308197" y="2460701"/>
                  <a:pt x="3315694" y="2456953"/>
                </a:cubicBezTo>
                <a:cubicBezTo>
                  <a:pt x="3324241" y="2452679"/>
                  <a:pt x="3331903" y="2446784"/>
                  <a:pt x="3339548" y="2441050"/>
                </a:cubicBezTo>
                <a:cubicBezTo>
                  <a:pt x="3392666" y="2401212"/>
                  <a:pt x="3359732" y="2414138"/>
                  <a:pt x="3411110" y="2401294"/>
                </a:cubicBezTo>
                <a:cubicBezTo>
                  <a:pt x="3419061" y="2395993"/>
                  <a:pt x="3427708" y="2391610"/>
                  <a:pt x="3434964" y="2385391"/>
                </a:cubicBezTo>
                <a:cubicBezTo>
                  <a:pt x="3446348" y="2375634"/>
                  <a:pt x="3454569" y="2362300"/>
                  <a:pt x="3466769" y="2353586"/>
                </a:cubicBezTo>
                <a:cubicBezTo>
                  <a:pt x="3473589" y="2348714"/>
                  <a:pt x="3482672" y="2348285"/>
                  <a:pt x="3490623" y="2345635"/>
                </a:cubicBezTo>
                <a:cubicBezTo>
                  <a:pt x="3588563" y="2229888"/>
                  <a:pt x="3564399" y="2262548"/>
                  <a:pt x="3649649" y="2146852"/>
                </a:cubicBezTo>
                <a:cubicBezTo>
                  <a:pt x="3663174" y="2128497"/>
                  <a:pt x="3689406" y="2091193"/>
                  <a:pt x="3689406" y="2091193"/>
                </a:cubicBezTo>
                <a:cubicBezTo>
                  <a:pt x="3717029" y="2008321"/>
                  <a:pt x="3659312" y="2176936"/>
                  <a:pt x="3753016" y="1963972"/>
                </a:cubicBezTo>
                <a:cubicBezTo>
                  <a:pt x="3766518" y="1933285"/>
                  <a:pt x="3771615" y="1899371"/>
                  <a:pt x="3784821" y="1868556"/>
                </a:cubicBezTo>
                <a:cubicBezTo>
                  <a:pt x="3792772" y="1850003"/>
                  <a:pt x="3802597" y="1832145"/>
                  <a:pt x="3808675" y="1812897"/>
                </a:cubicBezTo>
                <a:cubicBezTo>
                  <a:pt x="3819842" y="1777535"/>
                  <a:pt x="3839291" y="1687054"/>
                  <a:pt x="3848432" y="1645920"/>
                </a:cubicBezTo>
                <a:cubicBezTo>
                  <a:pt x="3853399" y="1601219"/>
                  <a:pt x="3864334" y="1510159"/>
                  <a:pt x="3864334" y="1470991"/>
                </a:cubicBezTo>
                <a:cubicBezTo>
                  <a:pt x="3864334" y="1346392"/>
                  <a:pt x="3860911" y="1221796"/>
                  <a:pt x="3856383" y="1097280"/>
                </a:cubicBezTo>
                <a:cubicBezTo>
                  <a:pt x="3853964" y="1030748"/>
                  <a:pt x="3854039" y="1043014"/>
                  <a:pt x="3824578" y="993913"/>
                </a:cubicBezTo>
                <a:cubicBezTo>
                  <a:pt x="3777568" y="821543"/>
                  <a:pt x="3829270" y="993729"/>
                  <a:pt x="3737113" y="763325"/>
                </a:cubicBezTo>
                <a:cubicBezTo>
                  <a:pt x="3731812" y="750073"/>
                  <a:pt x="3728292" y="735961"/>
                  <a:pt x="3721211" y="723568"/>
                </a:cubicBezTo>
                <a:cubicBezTo>
                  <a:pt x="3706987" y="698677"/>
                  <a:pt x="3689406" y="675861"/>
                  <a:pt x="3673503" y="652007"/>
                </a:cubicBezTo>
                <a:cubicBezTo>
                  <a:pt x="3670853" y="644056"/>
                  <a:pt x="3669622" y="635480"/>
                  <a:pt x="3665552" y="628153"/>
                </a:cubicBezTo>
                <a:cubicBezTo>
                  <a:pt x="3643384" y="588251"/>
                  <a:pt x="3579292" y="510689"/>
                  <a:pt x="3562185" y="485029"/>
                </a:cubicBezTo>
                <a:cubicBezTo>
                  <a:pt x="3537727" y="448343"/>
                  <a:pt x="3513050" y="406850"/>
                  <a:pt x="3482672" y="373711"/>
                </a:cubicBezTo>
                <a:cubicBezTo>
                  <a:pt x="3464942" y="354370"/>
                  <a:pt x="3442756" y="339042"/>
                  <a:pt x="3427013" y="318052"/>
                </a:cubicBezTo>
                <a:cubicBezTo>
                  <a:pt x="3383641" y="260224"/>
                  <a:pt x="3425327" y="309620"/>
                  <a:pt x="3371353" y="262393"/>
                </a:cubicBezTo>
                <a:cubicBezTo>
                  <a:pt x="3360070" y="252520"/>
                  <a:pt x="3350831" y="240461"/>
                  <a:pt x="3339548" y="230588"/>
                </a:cubicBezTo>
                <a:cubicBezTo>
                  <a:pt x="3308833" y="203713"/>
                  <a:pt x="3197794" y="135857"/>
                  <a:pt x="3196425" y="135172"/>
                </a:cubicBezTo>
                <a:cubicBezTo>
                  <a:pt x="3061638" y="67779"/>
                  <a:pt x="3213354" y="141813"/>
                  <a:pt x="3037399" y="63610"/>
                </a:cubicBezTo>
                <a:cubicBezTo>
                  <a:pt x="2988787" y="42004"/>
                  <a:pt x="3003451" y="42551"/>
                  <a:pt x="2965837" y="31805"/>
                </a:cubicBezTo>
                <a:cubicBezTo>
                  <a:pt x="2955330" y="28803"/>
                  <a:pt x="2944539" y="26856"/>
                  <a:pt x="2934032" y="23854"/>
                </a:cubicBezTo>
                <a:cubicBezTo>
                  <a:pt x="2925973" y="21551"/>
                  <a:pt x="2918264" y="18107"/>
                  <a:pt x="2910178" y="15902"/>
                </a:cubicBezTo>
                <a:cubicBezTo>
                  <a:pt x="2889092" y="10151"/>
                  <a:pt x="2846567" y="0"/>
                  <a:pt x="2846567" y="0"/>
                </a:cubicBezTo>
                <a:lnTo>
                  <a:pt x="2353586" y="7951"/>
                </a:lnTo>
                <a:cubicBezTo>
                  <a:pt x="2328896" y="8688"/>
                  <a:pt x="2287575" y="24654"/>
                  <a:pt x="2266122" y="31805"/>
                </a:cubicBezTo>
                <a:lnTo>
                  <a:pt x="2242268" y="39756"/>
                </a:lnTo>
                <a:cubicBezTo>
                  <a:pt x="2234317" y="45057"/>
                  <a:pt x="2226961" y="51385"/>
                  <a:pt x="2218414" y="55659"/>
                </a:cubicBezTo>
                <a:cubicBezTo>
                  <a:pt x="2210917" y="59407"/>
                  <a:pt x="2201105" y="58374"/>
                  <a:pt x="2194560" y="63610"/>
                </a:cubicBezTo>
                <a:cubicBezTo>
                  <a:pt x="2187098" y="69580"/>
                  <a:pt x="2178658" y="87464"/>
                  <a:pt x="2178658" y="87464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583680" y="3230880"/>
            <a:ext cx="351129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There are three equally likely instances that involve 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Only one of these is GG</a:t>
            </a:r>
          </a:p>
          <a:p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33512" y="5644896"/>
                <a:ext cx="9019960" cy="989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𝑷</m:t>
                      </m:r>
                      <m:d>
                        <m:d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𝑮</m:t>
                          </m:r>
                        </m:e>
                        <m:e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𝑮</m:t>
                          </m:r>
                        </m:e>
                      </m:d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  <m:d>
                            <m:dPr>
                              <m:ctrlP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𝑮</m:t>
                              </m:r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𝒂𝒏𝒅</m:t>
                              </m:r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𝑮</m:t>
                              </m:r>
                            </m:e>
                          </m:d>
                        </m:num>
                        <m:den>
                          <m:r>
                            <a:rPr lang="en-GB" sz="2800" b="1" i="1" smtClean="0">
                              <a:latin typeface="Cambria Math" panose="02040503050406030204" pitchFamily="18" charset="0"/>
                            </a:rPr>
                            <m:t>𝑷</m:t>
                          </m:r>
                          <m:d>
                            <m:dPr>
                              <m:ctrlP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800" b="1" i="1" smtClean="0">
                                  <a:latin typeface="Cambria Math" panose="02040503050406030204" pitchFamily="18" charset="0"/>
                                </a:rPr>
                                <m:t>𝑮</m:t>
                              </m:r>
                            </m:e>
                          </m:d>
                        </m:den>
                      </m:f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GB" sz="28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512" y="5644896"/>
                <a:ext cx="9019960" cy="98943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910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B61DA5-7231-49AE-ACE1-94D445BF0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General rule for conditional probability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FEAF633-F352-42DA-93CB-16CF8654AF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632" y="1798128"/>
            <a:ext cx="3629263" cy="32617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FA842FA8-AE34-4E36-929E-569B6ED086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7741" y="1813351"/>
            <a:ext cx="4430284" cy="369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53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B0BA19-B96D-4EE5-B9AB-C42961C66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Bayes’ theorem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487C3DF-7ED5-4387-A960-EB13F1ACA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290" y="1425214"/>
            <a:ext cx="5887236" cy="420516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63B00D2-33AC-44ED-B0A1-181A7B7D06E2}"/>
              </a:ext>
            </a:extLst>
          </p:cNvPr>
          <p:cNvSpPr txBox="1"/>
          <p:nvPr/>
        </p:nvSpPr>
        <p:spPr>
          <a:xfrm>
            <a:off x="1857080" y="4600280"/>
            <a:ext cx="28468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Anterior probability: “the probability A happens, given that B has happened”</a:t>
            </a:r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63521EE5-F6FE-4EBE-B082-0C8D3FBDC04B}"/>
              </a:ext>
            </a:extLst>
          </p:cNvPr>
          <p:cNvSpPr/>
          <p:nvPr/>
        </p:nvSpPr>
        <p:spPr>
          <a:xfrm>
            <a:off x="2875175" y="2750777"/>
            <a:ext cx="1828800" cy="143287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2A99411A-5178-4E6F-85C6-33F162770A9A}"/>
              </a:ext>
            </a:extLst>
          </p:cNvPr>
          <p:cNvCxnSpPr>
            <a:cxnSpLocks/>
            <a:stCxn id="6" idx="4"/>
          </p:cNvCxnSpPr>
          <p:nvPr/>
        </p:nvCxnSpPr>
        <p:spPr>
          <a:xfrm flipH="1">
            <a:off x="3139126" y="4183651"/>
            <a:ext cx="650449" cy="5656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5589A2C-1A2E-4021-8F11-B947AE94FB1A}"/>
              </a:ext>
            </a:extLst>
          </p:cNvPr>
          <p:cNvSpPr txBox="1"/>
          <p:nvPr/>
        </p:nvSpPr>
        <p:spPr>
          <a:xfrm>
            <a:off x="7920086" y="905858"/>
            <a:ext cx="28468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Posterior probability: “the </a:t>
            </a:r>
            <a:r>
              <a:rPr lang="en-GB" sz="2400">
                <a:solidFill>
                  <a:srgbClr val="00B050"/>
                </a:solidFill>
              </a:rPr>
              <a:t>probability </a:t>
            </a:r>
            <a:r>
              <a:rPr lang="en-GB" sz="2400" smtClean="0">
                <a:solidFill>
                  <a:srgbClr val="00B050"/>
                </a:solidFill>
              </a:rPr>
              <a:t>B </a:t>
            </a:r>
            <a:r>
              <a:rPr lang="en-GB" sz="2400" dirty="0">
                <a:solidFill>
                  <a:srgbClr val="00B050"/>
                </a:solidFill>
              </a:rPr>
              <a:t>happens, given </a:t>
            </a:r>
            <a:r>
              <a:rPr lang="en-GB" sz="2400">
                <a:solidFill>
                  <a:srgbClr val="00B050"/>
                </a:solidFill>
              </a:rPr>
              <a:t>that </a:t>
            </a:r>
            <a:r>
              <a:rPr lang="en-GB" sz="2400" smtClean="0">
                <a:solidFill>
                  <a:srgbClr val="00B050"/>
                </a:solidFill>
              </a:rPr>
              <a:t>A </a:t>
            </a:r>
            <a:r>
              <a:rPr lang="en-GB" sz="2400" dirty="0">
                <a:solidFill>
                  <a:srgbClr val="00B050"/>
                </a:solidFill>
              </a:rPr>
              <a:t>has happened</a:t>
            </a:r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3E11B75F-376B-432B-9929-22C7E94F5C91}"/>
              </a:ext>
            </a:extLst>
          </p:cNvPr>
          <p:cNvSpPr/>
          <p:nvPr/>
        </p:nvSpPr>
        <p:spPr>
          <a:xfrm>
            <a:off x="5327716" y="2019759"/>
            <a:ext cx="1828800" cy="1432874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CAB45015-B58A-4616-BDD3-DEC79F5185F4}"/>
              </a:ext>
            </a:extLst>
          </p:cNvPr>
          <p:cNvCxnSpPr>
            <a:stCxn id="11" idx="7"/>
            <a:endCxn id="10" idx="1"/>
          </p:cNvCxnSpPr>
          <p:nvPr/>
        </p:nvCxnSpPr>
        <p:spPr>
          <a:xfrm flipV="1">
            <a:off x="6888694" y="1690688"/>
            <a:ext cx="1031392" cy="53891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280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0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40EE18-023E-43DB-BBDD-6FA0C77DB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Pictured as a tree diagram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64C048C1-AE2B-43ED-A253-931F99D9F2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742" y="2175529"/>
            <a:ext cx="5161911" cy="35428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E3B25A2-CCEC-4553-9596-A32F748D96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3465" y="3091992"/>
            <a:ext cx="5959465" cy="1036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17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DB9824-DBB4-4E6E-9B49-F5CEF6402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Back to the doctor’s dilemma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1A072A91-8B97-463F-991A-8797FEFE396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b="0" dirty="0"/>
                  <a:t>We are given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=0.2</m:t>
                    </m:r>
                  </m:oMath>
                </a14:m>
                <a:r>
                  <a:rPr lang="en-GB" b="0" i="1" dirty="0">
                    <a:latin typeface="Cambria Math" panose="02040503050406030204" pitchFamily="18" charset="0"/>
                  </a:rPr>
                  <a:t> </a:t>
                </a:r>
                <a:r>
                  <a:rPr lang="en-GB" dirty="0"/>
                  <a:t>and</a:t>
                </a:r>
                <a:r>
                  <a:rPr lang="en-GB" i="1" dirty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=0.8 </m:t>
                    </m:r>
                  </m:oMath>
                </a14:m>
                <a:r>
                  <a:rPr lang="en-GB" dirty="0"/>
                  <a:t>and</a:t>
                </a:r>
                <a:r>
                  <a:rPr lang="en-GB" b="0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e>
                        <m:acc>
                          <m:accPr>
                            <m:chr m:val="̅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</m:acc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=0.1</m:t>
                    </m:r>
                  </m:oMath>
                </a14:m>
                <a:endParaRPr lang="en-GB" b="0" dirty="0"/>
              </a:p>
              <a:p>
                <a:pPr marL="0" indent="0">
                  <a:buNone/>
                </a:pPr>
                <a:endParaRPr lang="en-GB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GB" dirty="0"/>
                  <a:t>From these probabilities we can calculate the following: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GB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</m:acc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=0.8  </m:t>
                    </m:r>
                    <m:r>
                      <a:rPr lang="en-GB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GB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GB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</m:acc>
                      </m:e>
                      <m:e>
                        <m:r>
                          <a:rPr lang="en-GB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d>
                    <m:r>
                      <a:rPr lang="en-GB">
                        <a:latin typeface="Cambria Math" panose="02040503050406030204" pitchFamily="18" charset="0"/>
                      </a:rPr>
                      <m:t>=0.2</m:t>
                    </m:r>
                  </m:oMath>
                </a14:m>
                <a:r>
                  <a:rPr lang="en-GB" b="0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</m:acc>
                      </m:e>
                      <m:e>
                        <m:acc>
                          <m:accPr>
                            <m:chr m:val="̅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</m:acc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=0.9</m:t>
                    </m:r>
                  </m:oMath>
                </a14:m>
                <a:endParaRPr lang="en-GB" b="0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b="0" dirty="0"/>
                  <a:t>We require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b="0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acc>
                    <m:r>
                      <a:rPr lang="en-GB" b="0" i="1" smtClean="0">
                        <a:latin typeface="Cambria Math" panose="02040503050406030204" pitchFamily="18" charset="0"/>
                      </a:rPr>
                      <m:t>|</m:t>
                    </m:r>
                    <m:acc>
                      <m:accPr>
                        <m:chr m:val="̅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b="0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A072A91-8B97-463F-991A-8797FEFE396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92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AABDF5-C705-419B-8424-21ABC4388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The calculation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FD7DEEAF-6231-4977-928B-7FFEC8B57F0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</m:d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e>
                            <m:e>
                              <m:acc>
                                <m:accPr>
                                  <m:chr m:val="̅"/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</m:acc>
                            </m:e>
                          </m:d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acc>
                            <m:accPr>
                              <m:chr m:val="̅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</m:acc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0.8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×0.2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0.8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×0.2 +0.8×0.1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=0.67</m:t>
                      </m:r>
                    </m:oMath>
                  </m:oMathPara>
                </a14:m>
                <a:endParaRPr lang="en-GB" b="0" dirty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/>
                  <a:t>Similarly, we can show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</m:acc>
                      </m:e>
                      <m:e>
                        <m:acc>
                          <m:accPr>
                            <m:chr m:val="̅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e>
                        </m:acc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</a:rPr>
                      <m:t>=0.95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7DEEAF-6231-4977-928B-7FFEC8B57F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37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190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Understanding the Doctor’s Dilemma</vt:lpstr>
      <vt:lpstr>The doctor’s dilemma</vt:lpstr>
      <vt:lpstr>It’s all in the phrasing….</vt:lpstr>
      <vt:lpstr>Let’s look at the possible gender distribution…</vt:lpstr>
      <vt:lpstr>General rule for conditional probability</vt:lpstr>
      <vt:lpstr>Bayes’ theorem</vt:lpstr>
      <vt:lpstr>Pictured as a tree diagram</vt:lpstr>
      <vt:lpstr>Back to the doctor’s dilemma</vt:lpstr>
      <vt:lpstr>The calculation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Doctor’s Dilemma</dc:title>
  <dc:creator>Rachel Christo</dc:creator>
  <cp:lastModifiedBy>Z CHRISTODOULIDES</cp:lastModifiedBy>
  <cp:revision>8</cp:revision>
  <dcterms:created xsi:type="dcterms:W3CDTF">2019-01-27T13:50:13Z</dcterms:created>
  <dcterms:modified xsi:type="dcterms:W3CDTF">2019-01-29T08:21:10Z</dcterms:modified>
</cp:coreProperties>
</file>